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310" r:id="rId25"/>
    <p:sldId id="311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12" r:id="rId39"/>
    <p:sldId id="313" r:id="rId40"/>
    <p:sldId id="314" r:id="rId41"/>
    <p:sldId id="315" r:id="rId42"/>
    <p:sldId id="316" r:id="rId43"/>
    <p:sldId id="317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</p:sldIdLst>
  <p:sldSz cx="9144000" cy="5143500" type="screen16x9"/>
  <p:notesSz cx="6858000" cy="9144000"/>
  <p:embeddedFontLst>
    <p:embeddedFont>
      <p:font typeface="Comic Sans MS" panose="030F0902030302020204" pitchFamily="66" charset="0"/>
      <p:regular r:id="rId54"/>
      <p:bold r:id="rId55"/>
    </p:embeddedFont>
    <p:embeddedFont>
      <p:font typeface="Lato" panose="020F0502020204030203" pitchFamily="34" charset="0"/>
      <p:regular r:id="rId56"/>
      <p:bold r:id="rId57"/>
      <p:italic r:id="rId58"/>
      <p:boldItalic r:id="rId59"/>
    </p:embeddedFont>
    <p:embeddedFont>
      <p:font typeface="Playfair Display" pitchFamily="2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94681"/>
  </p:normalViewPr>
  <p:slideViewPr>
    <p:cSldViewPr snapToGrid="0">
      <p:cViewPr varScale="1">
        <p:scale>
          <a:sx n="81" d="100"/>
          <a:sy n="81" d="100"/>
        </p:scale>
        <p:origin x="192" y="1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yulongtsai.medium.com/factorization-machine-63160bc2c06b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a8ec17f8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a8ec17f8c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5a8ec17f8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5a8ec17f8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a8ec17f8c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5a8ec17f8c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5aa984836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5aa984836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5aa984836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5aa984836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5aa984836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5aa984836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5aa984836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5aa9848363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5add8d1ea0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5add8d1ea0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5add8d1ea0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5add8d1ea0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5aa9848363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5aa9848363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5aa9848363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5aa9848363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a8ec17f8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a8ec17f8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5aa984836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5aa9848363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5aa9848363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5aa9848363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5add8d1ea0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5add8d1ea0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5aa9848363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15aa9848363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add8d1ea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5add8d1ea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293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add8d1ea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5add8d1ea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307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5aa9848363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5aa9848363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5aa9848363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5aa9848363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5aa9848363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5aa9848363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5aa9848363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5aa9848363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aa9848363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5aa9848363_2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5aa9848363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5aa9848363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5aa9848363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5aa9848363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5aa9848363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5aa9848363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5aa9848363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15aa9848363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5aa9848363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5aa9848363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5add8d1ea0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5add8d1ea0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5aa9848363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15aa9848363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5add8d1ea0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15add8d1ea0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a8ec17f8c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5a8ec17f8c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12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aa9848363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5aa9848363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71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add8d1ea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add8d1ea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5aa9848363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5aa9848363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3939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aa9848363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5aa9848363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556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aa9848363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5aa9848363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4990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aa9848363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5aa9848363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factorization：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https://yulongtsai.medium.com/factorization-machine-63160bc2c06b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4275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5aa9848363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15aa9848363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5aa9848363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15aa9848363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5add8d1ea0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5add8d1ea0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5add8d1ea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5add8d1ea0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5aa9848363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5aa9848363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5add8d1ea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15add8d1ea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add8d1ea0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add8d1ea0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5add8d1ea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5add8d1ea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15add8d1ea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15add8d1ea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5aa984836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5aa984836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將評分矩陣轉換乘bipartite graph，在用graph auto encoder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5add8d1ea0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5add8d1ea0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5aa9848363_2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5aa9848363_2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add8d1ea0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5add8d1ea0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663" y="647700"/>
            <a:ext cx="5274675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ctrTitle" idx="4294967295"/>
          </p:nvPr>
        </p:nvSpPr>
        <p:spPr>
          <a:xfrm>
            <a:off x="2366275" y="1368850"/>
            <a:ext cx="4423200" cy="14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3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Review-aware Graph </a:t>
            </a:r>
            <a:endParaRPr sz="23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3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Contrastive Learning Framework</a:t>
            </a:r>
            <a:endParaRPr sz="23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3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Recommendation</a:t>
            </a:r>
            <a:endParaRPr sz="2780">
              <a:solidFill>
                <a:schemeClr val="lt1"/>
              </a:solidFill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4294967295"/>
          </p:nvPr>
        </p:nvSpPr>
        <p:spPr>
          <a:xfrm>
            <a:off x="2487550" y="2792344"/>
            <a:ext cx="2951400" cy="14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Advisor : Jia-Ling, Koh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: Hsiao-Ting Huang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 : SIGIR’22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 : 2022/09/20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framework</a:t>
            </a:r>
            <a:endParaRPr/>
          </a:p>
        </p:txBody>
      </p:sp>
      <p:sp>
        <p:nvSpPr>
          <p:cNvPr id="332" name="Google Shape;332;p33"/>
          <p:cNvSpPr/>
          <p:nvPr/>
        </p:nvSpPr>
        <p:spPr>
          <a:xfrm>
            <a:off x="311700" y="1152475"/>
            <a:ext cx="2599500" cy="493200"/>
          </a:xfrm>
          <a:prstGeom prst="rect">
            <a:avLst/>
          </a:prstGeom>
          <a:solidFill>
            <a:srgbClr val="FFFFFF">
              <a:alpha val="39880"/>
            </a:srgbClr>
          </a:solidFill>
          <a:ln>
            <a:noFill/>
          </a:ln>
          <a:effectLst>
            <a:outerShdw blurRad="57150" dist="9525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pic>
        <p:nvPicPr>
          <p:cNvPr id="334" name="Google Shape;3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50" y="1017450"/>
            <a:ext cx="7805308" cy="382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1148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zh-TW"/>
              <a:t>Edge-featured Graph Construction</a:t>
            </a:r>
            <a:endParaRPr/>
          </a:p>
        </p:txBody>
      </p:sp>
      <p:grpSp>
        <p:nvGrpSpPr>
          <p:cNvPr id="340" name="Google Shape;340;p34"/>
          <p:cNvGrpSpPr/>
          <p:nvPr/>
        </p:nvGrpSpPr>
        <p:grpSpPr>
          <a:xfrm>
            <a:off x="720550" y="927323"/>
            <a:ext cx="4795500" cy="4110077"/>
            <a:chOff x="720550" y="927323"/>
            <a:chExt cx="4795500" cy="4110077"/>
          </a:xfrm>
        </p:grpSpPr>
        <p:grpSp>
          <p:nvGrpSpPr>
            <p:cNvPr id="341" name="Google Shape;341;p34"/>
            <p:cNvGrpSpPr/>
            <p:nvPr/>
          </p:nvGrpSpPr>
          <p:grpSpPr>
            <a:xfrm>
              <a:off x="720550" y="927323"/>
              <a:ext cx="4795500" cy="4110077"/>
              <a:chOff x="720550" y="927323"/>
              <a:chExt cx="4795500" cy="4110077"/>
            </a:xfrm>
          </p:grpSpPr>
          <p:grpSp>
            <p:nvGrpSpPr>
              <p:cNvPr id="342" name="Google Shape;342;p34"/>
              <p:cNvGrpSpPr/>
              <p:nvPr/>
            </p:nvGrpSpPr>
            <p:grpSpPr>
              <a:xfrm>
                <a:off x="841000" y="1347100"/>
                <a:ext cx="4344650" cy="3690300"/>
                <a:chOff x="676725" y="1255850"/>
                <a:chExt cx="4344650" cy="3690300"/>
              </a:xfrm>
            </p:grpSpPr>
            <p:pic>
              <p:nvPicPr>
                <p:cNvPr id="343" name="Google Shape;343;p3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t="15875" r="64008" b="4347"/>
                <a:stretch/>
              </p:blipFill>
              <p:spPr>
                <a:xfrm>
                  <a:off x="1078250" y="1324325"/>
                  <a:ext cx="3335100" cy="36218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4" name="Google Shape;344;p3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311" t="19422" r="83718" b="54817"/>
                <a:stretch/>
              </p:blipFill>
              <p:spPr>
                <a:xfrm>
                  <a:off x="676725" y="1255850"/>
                  <a:ext cx="1914975" cy="17301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5" name="Google Shape;345;p3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0224" t="35553" r="64763" b="25135"/>
                <a:stretch/>
              </p:blipFill>
              <p:spPr>
                <a:xfrm>
                  <a:off x="2952325" y="1324325"/>
                  <a:ext cx="2069050" cy="2654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46" name="Google Shape;346;p34"/>
              <p:cNvSpPr txBox="1"/>
              <p:nvPr/>
            </p:nvSpPr>
            <p:spPr>
              <a:xfrm>
                <a:off x="1247525" y="10904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U</a:t>
                </a:r>
                <a:r>
                  <a:rPr lang="zh-TW" baseline="-25000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47" name="Google Shape;347;p34"/>
              <p:cNvSpPr txBox="1"/>
              <p:nvPr/>
            </p:nvSpPr>
            <p:spPr>
              <a:xfrm>
                <a:off x="1478350" y="10904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U</a:t>
                </a:r>
                <a:r>
                  <a:rPr lang="zh-TW" baseline="-25000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2</a:t>
                </a:r>
                <a:endParaRPr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348" name="Google Shape;348;p34"/>
              <p:cNvPicPr preferRelativeResize="0"/>
              <p:nvPr/>
            </p:nvPicPr>
            <p:blipFill rotWithShape="1">
              <a:blip r:embed="rId3">
                <a:alphaModFix/>
              </a:blip>
              <a:srcRect l="7513" t="16182" r="87959" b="80029"/>
              <a:stretch/>
            </p:blipFill>
            <p:spPr>
              <a:xfrm>
                <a:off x="1587875" y="927323"/>
                <a:ext cx="620549" cy="2544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9" name="Google Shape;349;p34"/>
              <p:cNvPicPr preferRelativeResize="0"/>
              <p:nvPr/>
            </p:nvPicPr>
            <p:blipFill rotWithShape="1">
              <a:blip r:embed="rId3">
                <a:alphaModFix/>
              </a:blip>
              <a:srcRect l="3270" t="22849" r="95195" b="64650"/>
              <a:stretch/>
            </p:blipFill>
            <p:spPr>
              <a:xfrm>
                <a:off x="720550" y="1556588"/>
                <a:ext cx="210275" cy="8395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0" name="Google Shape;350;p34"/>
              <p:cNvSpPr txBox="1"/>
              <p:nvPr/>
            </p:nvSpPr>
            <p:spPr>
              <a:xfrm>
                <a:off x="1703825" y="10904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U</a:t>
                </a:r>
                <a:r>
                  <a:rPr lang="zh-TW" baseline="-25000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3</a:t>
                </a:r>
                <a:endParaRPr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51" name="Google Shape;351;p34"/>
              <p:cNvSpPr/>
              <p:nvPr/>
            </p:nvSpPr>
            <p:spPr>
              <a:xfrm>
                <a:off x="930825" y="1587875"/>
                <a:ext cx="324900" cy="7302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4"/>
              <p:cNvSpPr txBox="1"/>
              <p:nvPr/>
            </p:nvSpPr>
            <p:spPr>
              <a:xfrm>
                <a:off x="944950" y="13190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I</a:t>
                </a:r>
                <a:r>
                  <a:rPr lang="zh-TW" baseline="-25000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</a:t>
                </a:r>
                <a:endParaRPr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53" name="Google Shape;353;p34"/>
              <p:cNvSpPr txBox="1"/>
              <p:nvPr/>
            </p:nvSpPr>
            <p:spPr>
              <a:xfrm>
                <a:off x="944950" y="15476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I</a:t>
                </a:r>
                <a:r>
                  <a:rPr lang="zh-TW" baseline="-25000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2</a:t>
                </a:r>
                <a:endParaRPr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54" name="Google Shape;354;p34"/>
              <p:cNvSpPr txBox="1"/>
              <p:nvPr/>
            </p:nvSpPr>
            <p:spPr>
              <a:xfrm>
                <a:off x="944950" y="17762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I</a:t>
                </a:r>
                <a:r>
                  <a:rPr lang="zh-TW" baseline="-25000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3</a:t>
                </a:r>
                <a:endParaRPr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55" name="Google Shape;355;p34"/>
              <p:cNvSpPr/>
              <p:nvPr/>
            </p:nvSpPr>
            <p:spPr>
              <a:xfrm>
                <a:off x="2011750" y="1347100"/>
                <a:ext cx="456300" cy="1224600"/>
              </a:xfrm>
              <a:prstGeom prst="rect">
                <a:avLst/>
              </a:prstGeom>
              <a:solidFill>
                <a:srgbClr val="FFFFFF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4"/>
              <p:cNvSpPr/>
              <p:nvPr/>
            </p:nvSpPr>
            <p:spPr>
              <a:xfrm>
                <a:off x="1325050" y="2100275"/>
                <a:ext cx="620700" cy="471600"/>
              </a:xfrm>
              <a:prstGeom prst="rect">
                <a:avLst/>
              </a:prstGeom>
              <a:solidFill>
                <a:srgbClr val="FFFFFF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4"/>
              <p:cNvSpPr txBox="1"/>
              <p:nvPr/>
            </p:nvSpPr>
            <p:spPr>
              <a:xfrm>
                <a:off x="4526350" y="13190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I</a:t>
                </a:r>
                <a:r>
                  <a:rPr lang="zh-TW" baseline="-25000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</a:t>
                </a:r>
                <a:endParaRPr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58" name="Google Shape;358;p34"/>
              <p:cNvSpPr txBox="1"/>
              <p:nvPr/>
            </p:nvSpPr>
            <p:spPr>
              <a:xfrm>
                <a:off x="4678750" y="36812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I</a:t>
                </a:r>
                <a:r>
                  <a:rPr lang="zh-TW" baseline="-25000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3</a:t>
                </a:r>
                <a:endParaRPr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59" name="Google Shape;359;p34"/>
              <p:cNvSpPr txBox="1"/>
              <p:nvPr/>
            </p:nvSpPr>
            <p:spPr>
              <a:xfrm>
                <a:off x="3383350" y="24620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I</a:t>
                </a:r>
                <a:r>
                  <a:rPr lang="zh-TW" baseline="-25000">
                    <a:solidFill>
                      <a:srgbClr val="9900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2</a:t>
                </a:r>
                <a:endParaRPr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360" name="Google Shape;360;p34"/>
              <p:cNvSpPr txBox="1"/>
              <p:nvPr/>
            </p:nvSpPr>
            <p:spPr>
              <a:xfrm>
                <a:off x="5059750" y="24620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U</a:t>
                </a:r>
                <a:r>
                  <a:rPr lang="zh-TW" baseline="-25000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2</a:t>
                </a:r>
                <a:endParaRPr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61" name="Google Shape;361;p34"/>
              <p:cNvSpPr txBox="1"/>
              <p:nvPr/>
            </p:nvSpPr>
            <p:spPr>
              <a:xfrm>
                <a:off x="3152525" y="13190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U</a:t>
                </a:r>
                <a:r>
                  <a:rPr lang="zh-TW" baseline="-25000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1</a:t>
                </a:r>
                <a:endParaRPr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62" name="Google Shape;362;p34"/>
              <p:cNvSpPr txBox="1"/>
              <p:nvPr/>
            </p:nvSpPr>
            <p:spPr>
              <a:xfrm>
                <a:off x="3075425" y="3605075"/>
                <a:ext cx="45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U</a:t>
                </a:r>
                <a:r>
                  <a:rPr lang="zh-TW" baseline="-25000">
                    <a:solidFill>
                      <a:srgbClr val="0000FF"/>
                    </a:solidFill>
                    <a:latin typeface="Lato"/>
                    <a:ea typeface="Lato"/>
                    <a:cs typeface="Lato"/>
                    <a:sym typeface="Lato"/>
                  </a:rPr>
                  <a:t>3</a:t>
                </a:r>
                <a:endParaRPr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363" name="Google Shape;363;p34"/>
            <p:cNvSpPr/>
            <p:nvPr/>
          </p:nvSpPr>
          <p:spPr>
            <a:xfrm>
              <a:off x="1410300" y="3066250"/>
              <a:ext cx="1418700" cy="1879800"/>
            </a:xfrm>
            <a:prstGeom prst="rect">
              <a:avLst/>
            </a:prstGeom>
            <a:solidFill>
              <a:srgbClr val="FFFFFF">
                <a:alpha val="7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 rot="-1149663">
              <a:off x="4765491" y="1931230"/>
              <a:ext cx="314419" cy="407394"/>
            </a:xfrm>
            <a:prstGeom prst="rect">
              <a:avLst/>
            </a:prstGeom>
            <a:solidFill>
              <a:srgbClr val="FFFFFF">
                <a:alpha val="7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 rot="-1149663">
              <a:off x="3311741" y="2010630"/>
              <a:ext cx="314419" cy="407394"/>
            </a:xfrm>
            <a:prstGeom prst="rect">
              <a:avLst/>
            </a:prstGeom>
            <a:solidFill>
              <a:srgbClr val="FFFFFF">
                <a:alpha val="7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 rot="-5403280">
              <a:off x="3913992" y="1755112"/>
              <a:ext cx="314400" cy="407400"/>
            </a:xfrm>
            <a:prstGeom prst="rect">
              <a:avLst/>
            </a:prstGeom>
            <a:solidFill>
              <a:srgbClr val="FFFFFF">
                <a:alpha val="7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 rot="-5403280">
              <a:off x="3978825" y="3268125"/>
              <a:ext cx="314400" cy="423900"/>
            </a:xfrm>
            <a:prstGeom prst="rect">
              <a:avLst/>
            </a:prstGeom>
            <a:solidFill>
              <a:srgbClr val="FFFFFF">
                <a:alpha val="7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 rot="1163128">
              <a:off x="4765444" y="3106388"/>
              <a:ext cx="314532" cy="423747"/>
            </a:xfrm>
            <a:prstGeom prst="rect">
              <a:avLst/>
            </a:prstGeom>
            <a:solidFill>
              <a:srgbClr val="FFFFFF">
                <a:alpha val="7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 rot="1163128">
              <a:off x="3311694" y="3021538"/>
              <a:ext cx="314532" cy="423747"/>
            </a:xfrm>
            <a:prstGeom prst="rect">
              <a:avLst/>
            </a:prstGeom>
            <a:solidFill>
              <a:srgbClr val="FFFFFF">
                <a:alpha val="7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1148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zh-TW"/>
              <a:t>Edge-featured Graph Construction</a:t>
            </a:r>
            <a:endParaRPr/>
          </a:p>
        </p:txBody>
      </p:sp>
      <p:grpSp>
        <p:nvGrpSpPr>
          <p:cNvPr id="375" name="Google Shape;375;p35"/>
          <p:cNvGrpSpPr/>
          <p:nvPr/>
        </p:nvGrpSpPr>
        <p:grpSpPr>
          <a:xfrm>
            <a:off x="841000" y="1347100"/>
            <a:ext cx="4344650" cy="3690300"/>
            <a:chOff x="676725" y="1255850"/>
            <a:chExt cx="4344650" cy="3690300"/>
          </a:xfrm>
        </p:grpSpPr>
        <p:pic>
          <p:nvPicPr>
            <p:cNvPr id="376" name="Google Shape;376;p35"/>
            <p:cNvPicPr preferRelativeResize="0"/>
            <p:nvPr/>
          </p:nvPicPr>
          <p:blipFill rotWithShape="1">
            <a:blip r:embed="rId3">
              <a:alphaModFix/>
            </a:blip>
            <a:srcRect t="15875" r="64008" b="4347"/>
            <a:stretch/>
          </p:blipFill>
          <p:spPr>
            <a:xfrm>
              <a:off x="1078250" y="1324325"/>
              <a:ext cx="3335100" cy="3621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35"/>
            <p:cNvPicPr preferRelativeResize="0"/>
            <p:nvPr/>
          </p:nvPicPr>
          <p:blipFill rotWithShape="1">
            <a:blip r:embed="rId3">
              <a:alphaModFix/>
            </a:blip>
            <a:srcRect l="2311" t="19422" r="83718" b="54817"/>
            <a:stretch/>
          </p:blipFill>
          <p:spPr>
            <a:xfrm>
              <a:off x="676725" y="1255850"/>
              <a:ext cx="1914975" cy="1730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35"/>
            <p:cNvPicPr preferRelativeResize="0"/>
            <p:nvPr/>
          </p:nvPicPr>
          <p:blipFill rotWithShape="1">
            <a:blip r:embed="rId3">
              <a:alphaModFix/>
            </a:blip>
            <a:srcRect l="20224" t="35553" r="64763" b="25135"/>
            <a:stretch/>
          </p:blipFill>
          <p:spPr>
            <a:xfrm>
              <a:off x="2952325" y="1324325"/>
              <a:ext cx="2069050" cy="2654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35"/>
          <p:cNvSpPr txBox="1"/>
          <p:nvPr/>
        </p:nvSpPr>
        <p:spPr>
          <a:xfrm>
            <a:off x="1247525" y="10904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r>
              <a:rPr lang="zh-TW"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aseline="-25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" name="Google Shape;380;p35"/>
          <p:cNvSpPr txBox="1"/>
          <p:nvPr/>
        </p:nvSpPr>
        <p:spPr>
          <a:xfrm>
            <a:off x="1478350" y="10904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r>
              <a:rPr lang="zh-TW"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aseline="-25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1" name="Google Shape;381;p35"/>
          <p:cNvPicPr preferRelativeResize="0"/>
          <p:nvPr/>
        </p:nvPicPr>
        <p:blipFill rotWithShape="1">
          <a:blip r:embed="rId3">
            <a:alphaModFix/>
          </a:blip>
          <a:srcRect l="7513" t="16182" r="87959" b="80029"/>
          <a:stretch/>
        </p:blipFill>
        <p:spPr>
          <a:xfrm>
            <a:off x="1587875" y="927323"/>
            <a:ext cx="620549" cy="25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5"/>
          <p:cNvPicPr preferRelativeResize="0"/>
          <p:nvPr/>
        </p:nvPicPr>
        <p:blipFill rotWithShape="1">
          <a:blip r:embed="rId3">
            <a:alphaModFix/>
          </a:blip>
          <a:srcRect l="3270" t="22849" r="95195" b="64650"/>
          <a:stretch/>
        </p:blipFill>
        <p:spPr>
          <a:xfrm>
            <a:off x="720550" y="1556588"/>
            <a:ext cx="210275" cy="839574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5"/>
          <p:cNvSpPr txBox="1"/>
          <p:nvPr/>
        </p:nvSpPr>
        <p:spPr>
          <a:xfrm>
            <a:off x="1703825" y="10904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r>
              <a:rPr lang="zh-TW"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baseline="-25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p35"/>
          <p:cNvSpPr/>
          <p:nvPr/>
        </p:nvSpPr>
        <p:spPr>
          <a:xfrm>
            <a:off x="930825" y="1587875"/>
            <a:ext cx="324900" cy="73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5"/>
          <p:cNvSpPr txBox="1"/>
          <p:nvPr/>
        </p:nvSpPr>
        <p:spPr>
          <a:xfrm>
            <a:off x="944950" y="13190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TW"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aseline="-25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6" name="Google Shape;386;p35"/>
          <p:cNvSpPr txBox="1"/>
          <p:nvPr/>
        </p:nvSpPr>
        <p:spPr>
          <a:xfrm>
            <a:off x="944950" y="15476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TW"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aseline="-25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7" name="Google Shape;387;p35"/>
          <p:cNvSpPr txBox="1"/>
          <p:nvPr/>
        </p:nvSpPr>
        <p:spPr>
          <a:xfrm>
            <a:off x="944950" y="17762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TW"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baseline="-25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8" name="Google Shape;388;p35"/>
          <p:cNvSpPr/>
          <p:nvPr/>
        </p:nvSpPr>
        <p:spPr>
          <a:xfrm>
            <a:off x="2011750" y="1347100"/>
            <a:ext cx="456300" cy="12246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5"/>
          <p:cNvSpPr/>
          <p:nvPr/>
        </p:nvSpPr>
        <p:spPr>
          <a:xfrm>
            <a:off x="1325050" y="2100275"/>
            <a:ext cx="620700" cy="4716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5"/>
          <p:cNvSpPr txBox="1"/>
          <p:nvPr/>
        </p:nvSpPr>
        <p:spPr>
          <a:xfrm>
            <a:off x="4526350" y="13190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TW"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aseline="-25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1" name="Google Shape;391;p35"/>
          <p:cNvSpPr txBox="1"/>
          <p:nvPr/>
        </p:nvSpPr>
        <p:spPr>
          <a:xfrm>
            <a:off x="4678750" y="36812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TW"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baseline="-25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2" name="Google Shape;392;p35"/>
          <p:cNvSpPr txBox="1"/>
          <p:nvPr/>
        </p:nvSpPr>
        <p:spPr>
          <a:xfrm>
            <a:off x="3383350" y="24620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TW"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aseline="-25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3" name="Google Shape;393;p35"/>
          <p:cNvSpPr txBox="1"/>
          <p:nvPr/>
        </p:nvSpPr>
        <p:spPr>
          <a:xfrm>
            <a:off x="5059750" y="24620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r>
              <a:rPr lang="zh-TW"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aseline="-25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35"/>
          <p:cNvSpPr txBox="1"/>
          <p:nvPr/>
        </p:nvSpPr>
        <p:spPr>
          <a:xfrm>
            <a:off x="3152525" y="13190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r>
              <a:rPr lang="zh-TW"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aseline="-25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35"/>
          <p:cNvSpPr txBox="1"/>
          <p:nvPr/>
        </p:nvSpPr>
        <p:spPr>
          <a:xfrm>
            <a:off x="3075425" y="3605075"/>
            <a:ext cx="4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r>
              <a:rPr lang="zh-TW"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baseline="-250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1148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zh-TW"/>
              <a:t>Edge-featured Graph Construction</a:t>
            </a:r>
            <a:endParaRPr/>
          </a:p>
        </p:txBody>
      </p:sp>
      <p:grpSp>
        <p:nvGrpSpPr>
          <p:cNvPr id="401" name="Google Shape;401;p36"/>
          <p:cNvGrpSpPr/>
          <p:nvPr/>
        </p:nvGrpSpPr>
        <p:grpSpPr>
          <a:xfrm>
            <a:off x="857836" y="1144742"/>
            <a:ext cx="4384526" cy="3723319"/>
            <a:chOff x="720550" y="927323"/>
            <a:chExt cx="4795500" cy="4110077"/>
          </a:xfrm>
        </p:grpSpPr>
        <p:grpSp>
          <p:nvGrpSpPr>
            <p:cNvPr id="402" name="Google Shape;402;p36"/>
            <p:cNvGrpSpPr/>
            <p:nvPr/>
          </p:nvGrpSpPr>
          <p:grpSpPr>
            <a:xfrm>
              <a:off x="841000" y="1347100"/>
              <a:ext cx="4344650" cy="3690300"/>
              <a:chOff x="676725" y="1255850"/>
              <a:chExt cx="4344650" cy="3690300"/>
            </a:xfrm>
          </p:grpSpPr>
          <p:pic>
            <p:nvPicPr>
              <p:cNvPr id="403" name="Google Shape;403;p36"/>
              <p:cNvPicPr preferRelativeResize="0"/>
              <p:nvPr/>
            </p:nvPicPr>
            <p:blipFill rotWithShape="1">
              <a:blip r:embed="rId3">
                <a:alphaModFix/>
              </a:blip>
              <a:srcRect t="15875" r="64008" b="4347"/>
              <a:stretch/>
            </p:blipFill>
            <p:spPr>
              <a:xfrm>
                <a:off x="1078250" y="1324325"/>
                <a:ext cx="3335100" cy="3621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4" name="Google Shape;404;p36"/>
              <p:cNvPicPr preferRelativeResize="0"/>
              <p:nvPr/>
            </p:nvPicPr>
            <p:blipFill rotWithShape="1">
              <a:blip r:embed="rId3">
                <a:alphaModFix/>
              </a:blip>
              <a:srcRect l="2311" t="19422" r="83718" b="54817"/>
              <a:stretch/>
            </p:blipFill>
            <p:spPr>
              <a:xfrm>
                <a:off x="676725" y="1255850"/>
                <a:ext cx="1914975" cy="1730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5" name="Google Shape;405;p36"/>
              <p:cNvPicPr preferRelativeResize="0"/>
              <p:nvPr/>
            </p:nvPicPr>
            <p:blipFill rotWithShape="1">
              <a:blip r:embed="rId3">
                <a:alphaModFix/>
              </a:blip>
              <a:srcRect l="20224" t="35553" r="64763" b="25135"/>
              <a:stretch/>
            </p:blipFill>
            <p:spPr>
              <a:xfrm>
                <a:off x="2952325" y="1324325"/>
                <a:ext cx="2069050" cy="2654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06" name="Google Shape;406;p36"/>
            <p:cNvSpPr txBox="1"/>
            <p:nvPr/>
          </p:nvSpPr>
          <p:spPr>
            <a:xfrm>
              <a:off x="1247525" y="10904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7" name="Google Shape;407;p36"/>
            <p:cNvSpPr txBox="1"/>
            <p:nvPr/>
          </p:nvSpPr>
          <p:spPr>
            <a:xfrm>
              <a:off x="1478350" y="10904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08" name="Google Shape;408;p36"/>
            <p:cNvPicPr preferRelativeResize="0"/>
            <p:nvPr/>
          </p:nvPicPr>
          <p:blipFill rotWithShape="1">
            <a:blip r:embed="rId3">
              <a:alphaModFix/>
            </a:blip>
            <a:srcRect l="7513" t="16182" r="87959" b="80029"/>
            <a:stretch/>
          </p:blipFill>
          <p:spPr>
            <a:xfrm>
              <a:off x="1587875" y="927323"/>
              <a:ext cx="620549" cy="254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36"/>
            <p:cNvPicPr preferRelativeResize="0"/>
            <p:nvPr/>
          </p:nvPicPr>
          <p:blipFill rotWithShape="1">
            <a:blip r:embed="rId3">
              <a:alphaModFix/>
            </a:blip>
            <a:srcRect l="3270" t="22849" r="95195" b="64650"/>
            <a:stretch/>
          </p:blipFill>
          <p:spPr>
            <a:xfrm>
              <a:off x="720550" y="1556588"/>
              <a:ext cx="210275" cy="839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Google Shape;410;p36"/>
            <p:cNvSpPr txBox="1"/>
            <p:nvPr/>
          </p:nvSpPr>
          <p:spPr>
            <a:xfrm>
              <a:off x="1703825" y="10904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930825" y="1587875"/>
              <a:ext cx="324900" cy="73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 txBox="1"/>
            <p:nvPr/>
          </p:nvSpPr>
          <p:spPr>
            <a:xfrm>
              <a:off x="944950" y="1319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3" name="Google Shape;413;p36"/>
            <p:cNvSpPr txBox="1"/>
            <p:nvPr/>
          </p:nvSpPr>
          <p:spPr>
            <a:xfrm>
              <a:off x="944950" y="15476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4" name="Google Shape;414;p36"/>
            <p:cNvSpPr txBox="1"/>
            <p:nvPr/>
          </p:nvSpPr>
          <p:spPr>
            <a:xfrm>
              <a:off x="944950" y="17762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2011750" y="1347100"/>
              <a:ext cx="456300" cy="1224600"/>
            </a:xfrm>
            <a:prstGeom prst="rect">
              <a:avLst/>
            </a:prstGeom>
            <a:solidFill>
              <a:srgbClr val="FFFFFF">
                <a:alpha val="7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1325050" y="2100275"/>
              <a:ext cx="620700" cy="471600"/>
            </a:xfrm>
            <a:prstGeom prst="rect">
              <a:avLst/>
            </a:prstGeom>
            <a:solidFill>
              <a:srgbClr val="FFFFFF">
                <a:alpha val="7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6"/>
            <p:cNvSpPr txBox="1"/>
            <p:nvPr/>
          </p:nvSpPr>
          <p:spPr>
            <a:xfrm>
              <a:off x="4526350" y="1319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8" name="Google Shape;418;p36"/>
            <p:cNvSpPr txBox="1"/>
            <p:nvPr/>
          </p:nvSpPr>
          <p:spPr>
            <a:xfrm>
              <a:off x="4678750" y="36812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9" name="Google Shape;419;p36"/>
            <p:cNvSpPr txBox="1"/>
            <p:nvPr/>
          </p:nvSpPr>
          <p:spPr>
            <a:xfrm>
              <a:off x="3383350" y="2462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0" name="Google Shape;420;p36"/>
            <p:cNvSpPr txBox="1"/>
            <p:nvPr/>
          </p:nvSpPr>
          <p:spPr>
            <a:xfrm>
              <a:off x="5059750" y="2462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1" name="Google Shape;421;p36"/>
            <p:cNvSpPr txBox="1"/>
            <p:nvPr/>
          </p:nvSpPr>
          <p:spPr>
            <a:xfrm>
              <a:off x="3152525" y="1319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2" name="Google Shape;422;p36"/>
            <p:cNvSpPr txBox="1"/>
            <p:nvPr/>
          </p:nvSpPr>
          <p:spPr>
            <a:xfrm>
              <a:off x="3075425" y="3605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423" name="Google Shape;423;p36"/>
          <p:cNvPicPr preferRelativeResize="0"/>
          <p:nvPr/>
        </p:nvPicPr>
        <p:blipFill rotWithShape="1">
          <a:blip r:embed="rId3">
            <a:alphaModFix/>
          </a:blip>
          <a:srcRect l="39435" t="17398" r="45546" b="45250"/>
          <a:stretch/>
        </p:blipFill>
        <p:spPr>
          <a:xfrm>
            <a:off x="5829075" y="1777652"/>
            <a:ext cx="1827574" cy="22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6"/>
          <p:cNvPicPr preferRelativeResize="0"/>
          <p:nvPr/>
        </p:nvPicPr>
        <p:blipFill rotWithShape="1">
          <a:blip r:embed="rId3">
            <a:alphaModFix/>
          </a:blip>
          <a:srcRect l="36127" t="48244" r="61178" b="32661"/>
          <a:stretch/>
        </p:blipFill>
        <p:spPr>
          <a:xfrm>
            <a:off x="5412900" y="2425264"/>
            <a:ext cx="324900" cy="112826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6"/>
          <p:cNvSpPr/>
          <p:nvPr/>
        </p:nvSpPr>
        <p:spPr>
          <a:xfrm>
            <a:off x="3053100" y="1496600"/>
            <a:ext cx="1126500" cy="25080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1148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zh-TW"/>
              <a:t>Edge-featured Graph Construction</a:t>
            </a:r>
            <a:endParaRPr/>
          </a:p>
        </p:txBody>
      </p:sp>
      <p:sp>
        <p:nvSpPr>
          <p:cNvPr id="431" name="Google Shape;431;p37"/>
          <p:cNvSpPr/>
          <p:nvPr/>
        </p:nvSpPr>
        <p:spPr>
          <a:xfrm>
            <a:off x="6022975" y="5435525"/>
            <a:ext cx="2442900" cy="14703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37"/>
          <p:cNvGrpSpPr/>
          <p:nvPr/>
        </p:nvGrpSpPr>
        <p:grpSpPr>
          <a:xfrm>
            <a:off x="857836" y="1144742"/>
            <a:ext cx="4384526" cy="3723319"/>
            <a:chOff x="720550" y="927323"/>
            <a:chExt cx="4795500" cy="4110077"/>
          </a:xfrm>
        </p:grpSpPr>
        <p:grpSp>
          <p:nvGrpSpPr>
            <p:cNvPr id="433" name="Google Shape;433;p37"/>
            <p:cNvGrpSpPr/>
            <p:nvPr/>
          </p:nvGrpSpPr>
          <p:grpSpPr>
            <a:xfrm>
              <a:off x="841000" y="1347100"/>
              <a:ext cx="4344650" cy="3690300"/>
              <a:chOff x="676725" y="1255850"/>
              <a:chExt cx="4344650" cy="3690300"/>
            </a:xfrm>
          </p:grpSpPr>
          <p:pic>
            <p:nvPicPr>
              <p:cNvPr id="434" name="Google Shape;434;p37"/>
              <p:cNvPicPr preferRelativeResize="0"/>
              <p:nvPr/>
            </p:nvPicPr>
            <p:blipFill rotWithShape="1">
              <a:blip r:embed="rId3">
                <a:alphaModFix/>
              </a:blip>
              <a:srcRect t="15875" r="64008" b="4347"/>
              <a:stretch/>
            </p:blipFill>
            <p:spPr>
              <a:xfrm>
                <a:off x="1078250" y="1324325"/>
                <a:ext cx="3335100" cy="3621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5" name="Google Shape;435;p37"/>
              <p:cNvPicPr preferRelativeResize="0"/>
              <p:nvPr/>
            </p:nvPicPr>
            <p:blipFill rotWithShape="1">
              <a:blip r:embed="rId3">
                <a:alphaModFix/>
              </a:blip>
              <a:srcRect l="2311" t="19422" r="83718" b="54817"/>
              <a:stretch/>
            </p:blipFill>
            <p:spPr>
              <a:xfrm>
                <a:off x="676725" y="1255850"/>
                <a:ext cx="1914975" cy="1730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6" name="Google Shape;436;p37"/>
              <p:cNvPicPr preferRelativeResize="0"/>
              <p:nvPr/>
            </p:nvPicPr>
            <p:blipFill rotWithShape="1">
              <a:blip r:embed="rId3">
                <a:alphaModFix/>
              </a:blip>
              <a:srcRect l="20224" t="35553" r="64763" b="25135"/>
              <a:stretch/>
            </p:blipFill>
            <p:spPr>
              <a:xfrm>
                <a:off x="2952325" y="1324325"/>
                <a:ext cx="2069050" cy="2654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7" name="Google Shape;437;p37"/>
            <p:cNvSpPr txBox="1"/>
            <p:nvPr/>
          </p:nvSpPr>
          <p:spPr>
            <a:xfrm>
              <a:off x="1247525" y="10904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8" name="Google Shape;438;p37"/>
            <p:cNvSpPr txBox="1"/>
            <p:nvPr/>
          </p:nvSpPr>
          <p:spPr>
            <a:xfrm>
              <a:off x="1478350" y="10904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39" name="Google Shape;439;p37"/>
            <p:cNvPicPr preferRelativeResize="0"/>
            <p:nvPr/>
          </p:nvPicPr>
          <p:blipFill rotWithShape="1">
            <a:blip r:embed="rId3">
              <a:alphaModFix/>
            </a:blip>
            <a:srcRect l="7513" t="16182" r="87959" b="80029"/>
            <a:stretch/>
          </p:blipFill>
          <p:spPr>
            <a:xfrm>
              <a:off x="1587875" y="927323"/>
              <a:ext cx="620549" cy="254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37"/>
            <p:cNvPicPr preferRelativeResize="0"/>
            <p:nvPr/>
          </p:nvPicPr>
          <p:blipFill rotWithShape="1">
            <a:blip r:embed="rId3">
              <a:alphaModFix/>
            </a:blip>
            <a:srcRect l="3270" t="22849" r="95195" b="64650"/>
            <a:stretch/>
          </p:blipFill>
          <p:spPr>
            <a:xfrm>
              <a:off x="720550" y="1556588"/>
              <a:ext cx="210275" cy="839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p37"/>
            <p:cNvSpPr txBox="1"/>
            <p:nvPr/>
          </p:nvSpPr>
          <p:spPr>
            <a:xfrm>
              <a:off x="1703825" y="10904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930825" y="1587875"/>
              <a:ext cx="324900" cy="73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 txBox="1"/>
            <p:nvPr/>
          </p:nvSpPr>
          <p:spPr>
            <a:xfrm>
              <a:off x="944950" y="1319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4" name="Google Shape;444;p37"/>
            <p:cNvSpPr txBox="1"/>
            <p:nvPr/>
          </p:nvSpPr>
          <p:spPr>
            <a:xfrm>
              <a:off x="944950" y="15476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5" name="Google Shape;445;p37"/>
            <p:cNvSpPr txBox="1"/>
            <p:nvPr/>
          </p:nvSpPr>
          <p:spPr>
            <a:xfrm>
              <a:off x="944950" y="17762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2011750" y="1347100"/>
              <a:ext cx="456300" cy="1224600"/>
            </a:xfrm>
            <a:prstGeom prst="rect">
              <a:avLst/>
            </a:prstGeom>
            <a:solidFill>
              <a:srgbClr val="FFFFFF">
                <a:alpha val="7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1325050" y="2100275"/>
              <a:ext cx="620700" cy="471600"/>
            </a:xfrm>
            <a:prstGeom prst="rect">
              <a:avLst/>
            </a:prstGeom>
            <a:solidFill>
              <a:srgbClr val="FFFFFF">
                <a:alpha val="76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 txBox="1"/>
            <p:nvPr/>
          </p:nvSpPr>
          <p:spPr>
            <a:xfrm>
              <a:off x="4526350" y="1319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9" name="Google Shape;449;p37"/>
            <p:cNvSpPr txBox="1"/>
            <p:nvPr/>
          </p:nvSpPr>
          <p:spPr>
            <a:xfrm>
              <a:off x="4678750" y="36812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0" name="Google Shape;450;p37"/>
            <p:cNvSpPr txBox="1"/>
            <p:nvPr/>
          </p:nvSpPr>
          <p:spPr>
            <a:xfrm>
              <a:off x="3383350" y="2462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lang="zh-TW" baseline="-25000">
                  <a:solidFill>
                    <a:srgbClr val="9900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 baseline="-25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1" name="Google Shape;451;p37"/>
            <p:cNvSpPr txBox="1"/>
            <p:nvPr/>
          </p:nvSpPr>
          <p:spPr>
            <a:xfrm>
              <a:off x="5059750" y="2462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2" name="Google Shape;452;p37"/>
            <p:cNvSpPr txBox="1"/>
            <p:nvPr/>
          </p:nvSpPr>
          <p:spPr>
            <a:xfrm>
              <a:off x="3152525" y="1319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3" name="Google Shape;453;p37"/>
            <p:cNvSpPr txBox="1"/>
            <p:nvPr/>
          </p:nvSpPr>
          <p:spPr>
            <a:xfrm>
              <a:off x="3075425" y="3605075"/>
              <a:ext cx="4563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U</a:t>
              </a:r>
              <a:r>
                <a:rPr lang="zh-TW" baseline="-25000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baseline="-250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454" name="Google Shape;454;p37"/>
          <p:cNvPicPr preferRelativeResize="0"/>
          <p:nvPr/>
        </p:nvPicPr>
        <p:blipFill rotWithShape="1">
          <a:blip r:embed="rId3">
            <a:alphaModFix/>
          </a:blip>
          <a:srcRect l="36127" t="48244" r="61178" b="32661"/>
          <a:stretch/>
        </p:blipFill>
        <p:spPr>
          <a:xfrm>
            <a:off x="5412900" y="2425264"/>
            <a:ext cx="324900" cy="11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7"/>
          <p:cNvPicPr preferRelativeResize="0"/>
          <p:nvPr/>
        </p:nvPicPr>
        <p:blipFill rotWithShape="1">
          <a:blip r:embed="rId3">
            <a:alphaModFix/>
          </a:blip>
          <a:srcRect l="39435" t="53652" r="45546" b="13187"/>
          <a:stretch/>
        </p:blipFill>
        <p:spPr>
          <a:xfrm>
            <a:off x="5908350" y="1880400"/>
            <a:ext cx="1827574" cy="19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7"/>
          <p:cNvSpPr/>
          <p:nvPr/>
        </p:nvSpPr>
        <p:spPr>
          <a:xfrm>
            <a:off x="3778050" y="1533100"/>
            <a:ext cx="1357200" cy="25080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2.1 Review-Aware Message Passing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62" name="Google Shape;462;p38"/>
          <p:cNvPicPr preferRelativeResize="0"/>
          <p:nvPr/>
        </p:nvPicPr>
        <p:blipFill rotWithShape="1">
          <a:blip r:embed="rId3">
            <a:alphaModFix/>
          </a:blip>
          <a:srcRect l="39435" t="17398" r="45546" b="45250"/>
          <a:stretch/>
        </p:blipFill>
        <p:spPr>
          <a:xfrm>
            <a:off x="809925" y="2245352"/>
            <a:ext cx="1827574" cy="2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8"/>
          <p:cNvSpPr txBox="1"/>
          <p:nvPr/>
        </p:nvSpPr>
        <p:spPr>
          <a:xfrm>
            <a:off x="809925" y="4472425"/>
            <a:ext cx="158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User Embedding Learning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64" name="Google Shape;46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400" y="3004650"/>
            <a:ext cx="5558900" cy="1029428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8"/>
          <p:cNvSpPr/>
          <p:nvPr/>
        </p:nvSpPr>
        <p:spPr>
          <a:xfrm>
            <a:off x="3867000" y="3510150"/>
            <a:ext cx="236400" cy="256800"/>
          </a:xfrm>
          <a:prstGeom prst="rect">
            <a:avLst/>
          </a:prstGeom>
          <a:solidFill>
            <a:srgbClr val="0D9DED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8"/>
          <p:cNvSpPr txBox="1"/>
          <p:nvPr/>
        </p:nvSpPr>
        <p:spPr>
          <a:xfrm>
            <a:off x="3781500" y="3766950"/>
            <a:ext cx="158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central </a:t>
            </a:r>
            <a:endParaRPr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(user)</a:t>
            </a:r>
            <a:endParaRPr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7" name="Google Shape;467;p38"/>
          <p:cNvSpPr/>
          <p:nvPr/>
        </p:nvSpPr>
        <p:spPr>
          <a:xfrm>
            <a:off x="5934650" y="3230500"/>
            <a:ext cx="398700" cy="2568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8"/>
          <p:cNvSpPr txBox="1"/>
          <p:nvPr/>
        </p:nvSpPr>
        <p:spPr>
          <a:xfrm>
            <a:off x="5825150" y="2493550"/>
            <a:ext cx="158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representation</a:t>
            </a:r>
            <a:endParaRPr>
              <a:solidFill>
                <a:srgbClr val="E691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9" name="Google Shape;469;p38"/>
          <p:cNvSpPr/>
          <p:nvPr/>
        </p:nvSpPr>
        <p:spPr>
          <a:xfrm>
            <a:off x="8198975" y="3004650"/>
            <a:ext cx="633300" cy="482700"/>
          </a:xfrm>
          <a:prstGeom prst="rect">
            <a:avLst/>
          </a:prstGeom>
          <a:solidFill>
            <a:srgbClr val="C50DED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8"/>
          <p:cNvSpPr txBox="1"/>
          <p:nvPr/>
        </p:nvSpPr>
        <p:spPr>
          <a:xfrm>
            <a:off x="8048825" y="2401650"/>
            <a:ext cx="112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neighbor</a:t>
            </a:r>
            <a:endParaRPr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(item)</a:t>
            </a:r>
            <a:endParaRPr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1" name="Google Shape;471;p38"/>
          <p:cNvSpPr/>
          <p:nvPr/>
        </p:nvSpPr>
        <p:spPr>
          <a:xfrm>
            <a:off x="809925" y="3418525"/>
            <a:ext cx="1581000" cy="10293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8"/>
          <p:cNvSpPr txBox="1"/>
          <p:nvPr/>
        </p:nvSpPr>
        <p:spPr>
          <a:xfrm>
            <a:off x="1160463" y="1925250"/>
            <a:ext cx="112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ic Sans MS"/>
              <a:buChar char="❖"/>
            </a:pPr>
            <a:r>
              <a:rPr lang="zh-TW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r=5</a:t>
            </a:r>
            <a:endParaRPr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3" name="Google Shape;473;p38"/>
          <p:cNvSpPr txBox="1"/>
          <p:nvPr/>
        </p:nvSpPr>
        <p:spPr>
          <a:xfrm>
            <a:off x="857825" y="1186350"/>
            <a:ext cx="719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treat </a:t>
            </a:r>
            <a:r>
              <a:rPr lang="zh-TW" sz="1800" u="sng">
                <a:latin typeface="Lato"/>
                <a:ea typeface="Lato"/>
                <a:cs typeface="Lato"/>
                <a:sym typeface="Lato"/>
              </a:rPr>
              <a:t>rating score as edge type</a:t>
            </a:r>
            <a:r>
              <a:rPr lang="zh-TW" sz="1800">
                <a:latin typeface="Lato"/>
                <a:ea typeface="Lato"/>
                <a:cs typeface="Lato"/>
                <a:sym typeface="Lato"/>
              </a:rPr>
              <a:t> to distinguish the semantics carried by ratings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" name="Google Shape;313;p31">
            <a:extLst>
              <a:ext uri="{FF2B5EF4-FFF2-40B4-BE49-F238E27FC236}">
                <a16:creationId xmlns:a16="http://schemas.microsoft.com/office/drawing/2014/main" id="{921B5900-9BFE-1E44-9CBB-0CFF66A1728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4075" y="1628729"/>
            <a:ext cx="1738500" cy="53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16;p31">
            <a:extLst>
              <a:ext uri="{FF2B5EF4-FFF2-40B4-BE49-F238E27FC236}">
                <a16:creationId xmlns:a16="http://schemas.microsoft.com/office/drawing/2014/main" id="{2DDF2F6D-FA98-7D41-A414-9699CF2C3D2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9972" y="2100189"/>
            <a:ext cx="3303973" cy="4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33;p42">
            <a:extLst>
              <a:ext uri="{FF2B5EF4-FFF2-40B4-BE49-F238E27FC236}">
                <a16:creationId xmlns:a16="http://schemas.microsoft.com/office/drawing/2014/main" id="{113B17F2-45F5-B34A-B81B-2F491927039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3400" y="4311151"/>
            <a:ext cx="62865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2.1 Review-Aware Message Passing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79" name="Google Shape;479;p39"/>
          <p:cNvPicPr preferRelativeResize="0"/>
          <p:nvPr/>
        </p:nvPicPr>
        <p:blipFill rotWithShape="1">
          <a:blip r:embed="rId3">
            <a:alphaModFix/>
          </a:blip>
          <a:srcRect l="39435" t="17398" r="45546" b="45250"/>
          <a:stretch/>
        </p:blipFill>
        <p:spPr>
          <a:xfrm>
            <a:off x="809925" y="2245352"/>
            <a:ext cx="1827574" cy="2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9"/>
          <p:cNvSpPr txBox="1"/>
          <p:nvPr/>
        </p:nvSpPr>
        <p:spPr>
          <a:xfrm>
            <a:off x="809925" y="4472425"/>
            <a:ext cx="158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User Embedding Learning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81" name="Google Shape;48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400" y="3004650"/>
            <a:ext cx="5558900" cy="1029428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9"/>
          <p:cNvSpPr/>
          <p:nvPr/>
        </p:nvSpPr>
        <p:spPr>
          <a:xfrm>
            <a:off x="3867000" y="3510150"/>
            <a:ext cx="236400" cy="256800"/>
          </a:xfrm>
          <a:prstGeom prst="rect">
            <a:avLst/>
          </a:prstGeom>
          <a:solidFill>
            <a:srgbClr val="0D9DED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9"/>
          <p:cNvSpPr txBox="1"/>
          <p:nvPr/>
        </p:nvSpPr>
        <p:spPr>
          <a:xfrm>
            <a:off x="3781500" y="3766950"/>
            <a:ext cx="158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central </a:t>
            </a:r>
            <a:endParaRPr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(user)</a:t>
            </a:r>
            <a:endParaRPr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4" name="Google Shape;484;p39"/>
          <p:cNvSpPr/>
          <p:nvPr/>
        </p:nvSpPr>
        <p:spPr>
          <a:xfrm>
            <a:off x="5934650" y="3230500"/>
            <a:ext cx="398700" cy="2568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9"/>
          <p:cNvSpPr txBox="1"/>
          <p:nvPr/>
        </p:nvSpPr>
        <p:spPr>
          <a:xfrm>
            <a:off x="5825150" y="2493550"/>
            <a:ext cx="158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representation</a:t>
            </a:r>
            <a:endParaRPr>
              <a:solidFill>
                <a:srgbClr val="E691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6" name="Google Shape;486;p39"/>
          <p:cNvSpPr/>
          <p:nvPr/>
        </p:nvSpPr>
        <p:spPr>
          <a:xfrm>
            <a:off x="8198975" y="3004650"/>
            <a:ext cx="633300" cy="482700"/>
          </a:xfrm>
          <a:prstGeom prst="rect">
            <a:avLst/>
          </a:prstGeom>
          <a:solidFill>
            <a:srgbClr val="C50DED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9"/>
          <p:cNvSpPr txBox="1"/>
          <p:nvPr/>
        </p:nvSpPr>
        <p:spPr>
          <a:xfrm>
            <a:off x="8048825" y="2401650"/>
            <a:ext cx="112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neighbor</a:t>
            </a:r>
            <a:endParaRPr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(item)</a:t>
            </a:r>
            <a:endParaRPr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8" name="Google Shape;488;p39"/>
          <p:cNvSpPr/>
          <p:nvPr/>
        </p:nvSpPr>
        <p:spPr>
          <a:xfrm>
            <a:off x="809925" y="3418525"/>
            <a:ext cx="1581000" cy="10293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9"/>
          <p:cNvSpPr txBox="1"/>
          <p:nvPr/>
        </p:nvSpPr>
        <p:spPr>
          <a:xfrm>
            <a:off x="1160463" y="1925250"/>
            <a:ext cx="112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ic Sans MS"/>
              <a:buChar char="❖"/>
            </a:pPr>
            <a:r>
              <a:rPr lang="zh-TW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r=5</a:t>
            </a:r>
            <a:endParaRPr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0" name="Google Shape;490;p39"/>
          <p:cNvSpPr txBox="1"/>
          <p:nvPr/>
        </p:nvSpPr>
        <p:spPr>
          <a:xfrm>
            <a:off x="857825" y="1186350"/>
            <a:ext cx="719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treat </a:t>
            </a:r>
            <a:r>
              <a:rPr lang="zh-TW" sz="1800" u="sng">
                <a:latin typeface="Lato"/>
                <a:ea typeface="Lato"/>
                <a:cs typeface="Lato"/>
                <a:sym typeface="Lato"/>
              </a:rPr>
              <a:t>rating score as edge type</a:t>
            </a:r>
            <a:r>
              <a:rPr lang="zh-TW" sz="1800">
                <a:latin typeface="Lato"/>
                <a:ea typeface="Lato"/>
                <a:cs typeface="Lato"/>
                <a:sym typeface="Lato"/>
              </a:rPr>
              <a:t> to distinguish the semantics carried by ratings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1" name="Google Shape;491;p39"/>
          <p:cNvSpPr/>
          <p:nvPr/>
        </p:nvSpPr>
        <p:spPr>
          <a:xfrm rot="1932383">
            <a:off x="1173676" y="2954891"/>
            <a:ext cx="1214701" cy="400268"/>
          </a:xfrm>
          <a:prstGeom prst="rect">
            <a:avLst/>
          </a:prstGeom>
          <a:solidFill>
            <a:srgbClr val="A8F61C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9"/>
          <p:cNvSpPr/>
          <p:nvPr/>
        </p:nvSpPr>
        <p:spPr>
          <a:xfrm>
            <a:off x="4302675" y="3004638"/>
            <a:ext cx="1213200" cy="482700"/>
          </a:xfrm>
          <a:prstGeom prst="rect">
            <a:avLst/>
          </a:prstGeom>
          <a:solidFill>
            <a:srgbClr val="A8F61C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2.1 Review-Aware Message Passing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98" name="Google Shape;498;p40"/>
          <p:cNvPicPr preferRelativeResize="0"/>
          <p:nvPr/>
        </p:nvPicPr>
        <p:blipFill rotWithShape="1">
          <a:blip r:embed="rId3">
            <a:alphaModFix/>
          </a:blip>
          <a:srcRect l="39435" t="17398" r="45546" b="45250"/>
          <a:stretch/>
        </p:blipFill>
        <p:spPr>
          <a:xfrm>
            <a:off x="809925" y="2245352"/>
            <a:ext cx="1827574" cy="2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0"/>
          <p:cNvSpPr txBox="1"/>
          <p:nvPr/>
        </p:nvSpPr>
        <p:spPr>
          <a:xfrm>
            <a:off x="809925" y="4472425"/>
            <a:ext cx="158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User Embedding Learning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00" name="Google Shape;50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400" y="3004650"/>
            <a:ext cx="5558900" cy="1029428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0"/>
          <p:cNvSpPr/>
          <p:nvPr/>
        </p:nvSpPr>
        <p:spPr>
          <a:xfrm>
            <a:off x="3867000" y="3510150"/>
            <a:ext cx="236400" cy="256800"/>
          </a:xfrm>
          <a:prstGeom prst="rect">
            <a:avLst/>
          </a:prstGeom>
          <a:solidFill>
            <a:srgbClr val="0D9DED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0"/>
          <p:cNvSpPr txBox="1"/>
          <p:nvPr/>
        </p:nvSpPr>
        <p:spPr>
          <a:xfrm>
            <a:off x="3781500" y="3766950"/>
            <a:ext cx="158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central </a:t>
            </a:r>
            <a:endParaRPr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(user)</a:t>
            </a:r>
            <a:endParaRPr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3" name="Google Shape;503;p40"/>
          <p:cNvSpPr/>
          <p:nvPr/>
        </p:nvSpPr>
        <p:spPr>
          <a:xfrm>
            <a:off x="5934650" y="3230500"/>
            <a:ext cx="398700" cy="2568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0"/>
          <p:cNvSpPr txBox="1"/>
          <p:nvPr/>
        </p:nvSpPr>
        <p:spPr>
          <a:xfrm>
            <a:off x="5825150" y="2493550"/>
            <a:ext cx="158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representation</a:t>
            </a:r>
            <a:endParaRPr>
              <a:solidFill>
                <a:srgbClr val="E691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5" name="Google Shape;505;p40"/>
          <p:cNvSpPr/>
          <p:nvPr/>
        </p:nvSpPr>
        <p:spPr>
          <a:xfrm>
            <a:off x="8198975" y="3004650"/>
            <a:ext cx="633300" cy="482700"/>
          </a:xfrm>
          <a:prstGeom prst="rect">
            <a:avLst/>
          </a:prstGeom>
          <a:solidFill>
            <a:srgbClr val="C50DED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0"/>
          <p:cNvSpPr txBox="1"/>
          <p:nvPr/>
        </p:nvSpPr>
        <p:spPr>
          <a:xfrm>
            <a:off x="8048825" y="2401650"/>
            <a:ext cx="112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neighbor</a:t>
            </a:r>
            <a:endParaRPr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(item)</a:t>
            </a:r>
            <a:endParaRPr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7" name="Google Shape;507;p40"/>
          <p:cNvSpPr/>
          <p:nvPr/>
        </p:nvSpPr>
        <p:spPr>
          <a:xfrm>
            <a:off x="809925" y="3418525"/>
            <a:ext cx="1581000" cy="10293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0"/>
          <p:cNvSpPr txBox="1"/>
          <p:nvPr/>
        </p:nvSpPr>
        <p:spPr>
          <a:xfrm>
            <a:off x="1160463" y="1925250"/>
            <a:ext cx="112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ic Sans MS"/>
              <a:buChar char="❖"/>
            </a:pPr>
            <a:r>
              <a:rPr lang="zh-TW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r=5</a:t>
            </a:r>
            <a:endParaRPr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9" name="Google Shape;509;p40"/>
          <p:cNvSpPr txBox="1"/>
          <p:nvPr/>
        </p:nvSpPr>
        <p:spPr>
          <a:xfrm>
            <a:off x="857825" y="1186350"/>
            <a:ext cx="719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treat </a:t>
            </a:r>
            <a:r>
              <a:rPr lang="zh-TW" sz="1800" u="sng">
                <a:latin typeface="Lato"/>
                <a:ea typeface="Lato"/>
                <a:cs typeface="Lato"/>
                <a:sym typeface="Lato"/>
              </a:rPr>
              <a:t>rating score as edge type</a:t>
            </a:r>
            <a:r>
              <a:rPr lang="zh-TW" sz="1800">
                <a:latin typeface="Lato"/>
                <a:ea typeface="Lato"/>
                <a:cs typeface="Lato"/>
                <a:sym typeface="Lato"/>
              </a:rPr>
              <a:t> to distinguish the semantics carried by ratings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0" name="Google Shape;510;p40"/>
          <p:cNvSpPr/>
          <p:nvPr/>
        </p:nvSpPr>
        <p:spPr>
          <a:xfrm rot="-1479948">
            <a:off x="1322946" y="2671905"/>
            <a:ext cx="801534" cy="400159"/>
          </a:xfrm>
          <a:prstGeom prst="rect">
            <a:avLst/>
          </a:prstGeom>
          <a:solidFill>
            <a:srgbClr val="A8F61C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0"/>
          <p:cNvSpPr/>
          <p:nvPr/>
        </p:nvSpPr>
        <p:spPr>
          <a:xfrm>
            <a:off x="6489400" y="3004650"/>
            <a:ext cx="1213200" cy="482700"/>
          </a:xfrm>
          <a:prstGeom prst="rect">
            <a:avLst/>
          </a:prstGeom>
          <a:solidFill>
            <a:srgbClr val="A8F61C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41"/>
          <p:cNvPicPr preferRelativeResize="0"/>
          <p:nvPr/>
        </p:nvPicPr>
        <p:blipFill rotWithShape="1">
          <a:blip r:embed="rId3">
            <a:alphaModFix/>
          </a:blip>
          <a:srcRect l="39435" t="53650" r="45546" b="14029"/>
          <a:stretch/>
        </p:blipFill>
        <p:spPr>
          <a:xfrm>
            <a:off x="904963" y="1962152"/>
            <a:ext cx="1827574" cy="19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5650" y="2446438"/>
            <a:ext cx="584835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2.1 Review-Aware Message Passing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9" name="Google Shape;519;p41"/>
          <p:cNvSpPr txBox="1"/>
          <p:nvPr/>
        </p:nvSpPr>
        <p:spPr>
          <a:xfrm>
            <a:off x="1028250" y="3989075"/>
            <a:ext cx="158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Item Embedding Learning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0" name="Google Shape;520;p41"/>
          <p:cNvSpPr txBox="1"/>
          <p:nvPr/>
        </p:nvSpPr>
        <p:spPr>
          <a:xfrm>
            <a:off x="7777650" y="1999850"/>
            <a:ext cx="129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neighbor</a:t>
            </a:r>
            <a:endParaRPr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(user)</a:t>
            </a:r>
            <a:endParaRPr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1" name="Google Shape;521;p41"/>
          <p:cNvSpPr/>
          <p:nvPr/>
        </p:nvSpPr>
        <p:spPr>
          <a:xfrm>
            <a:off x="828775" y="3040700"/>
            <a:ext cx="1581000" cy="9906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1"/>
          <p:cNvSpPr txBox="1"/>
          <p:nvPr/>
        </p:nvSpPr>
        <p:spPr>
          <a:xfrm>
            <a:off x="1160463" y="1468050"/>
            <a:ext cx="112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ic Sans MS"/>
              <a:buChar char="❖"/>
            </a:pPr>
            <a:r>
              <a:rPr lang="zh-TW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r=4</a:t>
            </a:r>
            <a:endParaRPr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3" name="Google Shape;523;p41"/>
          <p:cNvSpPr/>
          <p:nvPr/>
        </p:nvSpPr>
        <p:spPr>
          <a:xfrm>
            <a:off x="7849500" y="2540025"/>
            <a:ext cx="619200" cy="400200"/>
          </a:xfrm>
          <a:prstGeom prst="rect">
            <a:avLst/>
          </a:prstGeom>
          <a:solidFill>
            <a:srgbClr val="0D9DED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1"/>
          <p:cNvSpPr txBox="1"/>
          <p:nvPr/>
        </p:nvSpPr>
        <p:spPr>
          <a:xfrm>
            <a:off x="3781500" y="3309750"/>
            <a:ext cx="129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central </a:t>
            </a:r>
            <a:endParaRPr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(item)</a:t>
            </a:r>
            <a:endParaRPr>
              <a:solidFill>
                <a:srgbClr val="8E7CC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5" name="Google Shape;525;p41"/>
          <p:cNvSpPr/>
          <p:nvPr/>
        </p:nvSpPr>
        <p:spPr>
          <a:xfrm>
            <a:off x="3855125" y="2940225"/>
            <a:ext cx="233100" cy="369600"/>
          </a:xfrm>
          <a:prstGeom prst="rect">
            <a:avLst/>
          </a:prstGeom>
          <a:solidFill>
            <a:srgbClr val="C50DED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1"/>
          <p:cNvSpPr/>
          <p:nvPr/>
        </p:nvSpPr>
        <p:spPr>
          <a:xfrm>
            <a:off x="5861650" y="2683425"/>
            <a:ext cx="398700" cy="2568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1"/>
          <p:cNvSpPr txBox="1"/>
          <p:nvPr/>
        </p:nvSpPr>
        <p:spPr>
          <a:xfrm>
            <a:off x="5752150" y="2076050"/>
            <a:ext cx="158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representation</a:t>
            </a:r>
            <a:endParaRPr>
              <a:solidFill>
                <a:srgbClr val="E691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2.2 Message Aggregation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33" name="Google Shape;5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2280088"/>
            <a:ext cx="62865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2"/>
          <p:cNvSpPr txBox="1"/>
          <p:nvPr/>
        </p:nvSpPr>
        <p:spPr>
          <a:xfrm>
            <a:off x="962250" y="1380325"/>
            <a:ext cx="802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aggregate all messages together to generate user and item embeddings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35" name="Google Shape;535;p42"/>
          <p:cNvPicPr preferRelativeResize="0"/>
          <p:nvPr/>
        </p:nvPicPr>
        <p:blipFill rotWithShape="1">
          <a:blip r:embed="rId4">
            <a:alphaModFix/>
          </a:blip>
          <a:srcRect l="16639" t="13831" r="14233" b="44807"/>
          <a:stretch/>
        </p:blipFill>
        <p:spPr>
          <a:xfrm>
            <a:off x="2372700" y="3212250"/>
            <a:ext cx="1259350" cy="15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2"/>
          <p:cNvPicPr preferRelativeResize="0"/>
          <p:nvPr/>
        </p:nvPicPr>
        <p:blipFill rotWithShape="1">
          <a:blip r:embed="rId4">
            <a:alphaModFix/>
          </a:blip>
          <a:srcRect l="14126" t="54509" r="16317" b="9515"/>
          <a:stretch/>
        </p:blipFill>
        <p:spPr>
          <a:xfrm>
            <a:off x="5858750" y="3423108"/>
            <a:ext cx="1259350" cy="1375192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2"/>
          <p:cNvSpPr txBox="1"/>
          <p:nvPr/>
        </p:nvSpPr>
        <p:spPr>
          <a:xfrm>
            <a:off x="2458475" y="2954275"/>
            <a:ext cx="70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r=1~5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8" name="Google Shape;538;p42"/>
          <p:cNvSpPr txBox="1"/>
          <p:nvPr/>
        </p:nvSpPr>
        <p:spPr>
          <a:xfrm>
            <a:off x="3282075" y="2954275"/>
            <a:ext cx="95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item set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9" name="Google Shape;539;p42"/>
          <p:cNvSpPr txBox="1"/>
          <p:nvPr/>
        </p:nvSpPr>
        <p:spPr>
          <a:xfrm>
            <a:off x="6368475" y="3022900"/>
            <a:ext cx="95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user set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Outline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</a:t>
            </a:r>
            <a:r>
              <a:rPr lang="zh-TW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Introduction</a:t>
            </a:r>
            <a:endParaRPr sz="2400">
              <a:solidFill>
                <a:srgbClr val="5E69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E69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 </a:t>
            </a:r>
            <a:r>
              <a:rPr lang="zh-TW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Related  Work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</a:t>
            </a:r>
            <a:r>
              <a:rPr lang="zh-TW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Method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 </a:t>
            </a:r>
            <a:r>
              <a:rPr lang="zh-TW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Experiment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 </a:t>
            </a:r>
            <a:r>
              <a:rPr lang="zh-TW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83200" y="1831625"/>
            <a:ext cx="2739600" cy="2641800"/>
          </a:xfrm>
          <a:prstGeom prst="rect">
            <a:avLst/>
          </a:prstGeom>
          <a:solidFill>
            <a:srgbClr val="FFFFFF">
              <a:alpha val="39880"/>
            </a:srgbClr>
          </a:solidFill>
          <a:ln>
            <a:noFill/>
          </a:ln>
          <a:effectLst>
            <a:outerShdw blurRad="57150" dist="9525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2.2 Message Aggregation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5" name="Google Shape;545;p43"/>
          <p:cNvSpPr txBox="1"/>
          <p:nvPr/>
        </p:nvSpPr>
        <p:spPr>
          <a:xfrm>
            <a:off x="982500" y="1382775"/>
            <a:ext cx="79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By stacking 𝐿 layers of message passing and aggregation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46" name="Google Shape;5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2209800"/>
            <a:ext cx="4476750" cy="723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7" name="Google Shape;547;p43"/>
          <p:cNvGrpSpPr/>
          <p:nvPr/>
        </p:nvGrpSpPr>
        <p:grpSpPr>
          <a:xfrm>
            <a:off x="6416404" y="2016099"/>
            <a:ext cx="2508359" cy="2911766"/>
            <a:chOff x="4781900" y="2143875"/>
            <a:chExt cx="2159400" cy="2843799"/>
          </a:xfrm>
        </p:grpSpPr>
        <p:pic>
          <p:nvPicPr>
            <p:cNvPr id="548" name="Google Shape;548;p43"/>
            <p:cNvPicPr preferRelativeResize="0"/>
            <p:nvPr/>
          </p:nvPicPr>
          <p:blipFill rotWithShape="1">
            <a:blip r:embed="rId4">
              <a:alphaModFix/>
            </a:blip>
            <a:srcRect l="7808" t="10490"/>
            <a:stretch/>
          </p:blipFill>
          <p:spPr>
            <a:xfrm>
              <a:off x="4781900" y="2143875"/>
              <a:ext cx="1387425" cy="2843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69325" y="3009900"/>
              <a:ext cx="771975" cy="1030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2.3 Interaction Modeling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5" name="Google Shape;555;p44"/>
          <p:cNvSpPr txBox="1"/>
          <p:nvPr/>
        </p:nvSpPr>
        <p:spPr>
          <a:xfrm>
            <a:off x="1247475" y="4023875"/>
            <a:ext cx="456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MLP(.) = 2 hidden layer + GELU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6" name="Google Shape;55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225" y="1463475"/>
            <a:ext cx="3924224" cy="13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475" y="3397775"/>
            <a:ext cx="2713100" cy="6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4"/>
          <p:cNvSpPr/>
          <p:nvPr/>
        </p:nvSpPr>
        <p:spPr>
          <a:xfrm>
            <a:off x="3960575" y="1523700"/>
            <a:ext cx="1159200" cy="13377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2.3 Interaction Modeling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4" name="Google Shape;564;p45"/>
          <p:cNvSpPr txBox="1"/>
          <p:nvPr/>
        </p:nvSpPr>
        <p:spPr>
          <a:xfrm>
            <a:off x="1247475" y="4023875"/>
            <a:ext cx="456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MLP(.) = 2 hidden layer + GELU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5" name="Google Shape;5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225" y="1463475"/>
            <a:ext cx="3924224" cy="13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475" y="3397775"/>
            <a:ext cx="2713100" cy="6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5"/>
          <p:cNvSpPr txBox="1"/>
          <p:nvPr/>
        </p:nvSpPr>
        <p:spPr>
          <a:xfrm>
            <a:off x="5288800" y="4111900"/>
            <a:ext cx="296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600">
                <a:solidFill>
                  <a:schemeClr val="accent1"/>
                </a:solidFill>
                <a:highlight>
                  <a:srgbClr val="FFFFFF"/>
                </a:highlight>
              </a:rPr>
              <a:t>GELU(x) = xP(X ≤ x) = xΦ(x)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8" name="Google Shape;56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2150" y="1767425"/>
            <a:ext cx="3679924" cy="234446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9" name="Google Shape;569;p45"/>
          <p:cNvSpPr/>
          <p:nvPr/>
        </p:nvSpPr>
        <p:spPr>
          <a:xfrm>
            <a:off x="587875" y="1297850"/>
            <a:ext cx="4561800" cy="27261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5"/>
          <p:cNvSpPr/>
          <p:nvPr/>
        </p:nvSpPr>
        <p:spPr>
          <a:xfrm>
            <a:off x="1156225" y="4023866"/>
            <a:ext cx="3291900" cy="7917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2.3 Interaction Modeling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6" name="Google Shape;57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225" y="1311075"/>
            <a:ext cx="3924224" cy="13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46"/>
          <p:cNvSpPr/>
          <p:nvPr/>
        </p:nvSpPr>
        <p:spPr>
          <a:xfrm>
            <a:off x="1156225" y="1341175"/>
            <a:ext cx="2037900" cy="13377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8" name="Google Shape;57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1425" y="1800238"/>
            <a:ext cx="1684575" cy="5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6950" y="3957900"/>
            <a:ext cx="5322725" cy="9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6"/>
          <p:cNvSpPr txBox="1"/>
          <p:nvPr/>
        </p:nvSpPr>
        <p:spPr>
          <a:xfrm>
            <a:off x="1156225" y="3496200"/>
            <a:ext cx="456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loss function :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zh-TW" altLang="zh-TW" dirty="0">
                <a:latin typeface="Comic Sans MS"/>
                <a:ea typeface="Comic Sans MS"/>
                <a:cs typeface="Comic Sans MS"/>
                <a:sym typeface="Comic Sans MS"/>
              </a:rPr>
              <a:t>2.4 Contrastive Learning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45600" y="1017450"/>
            <a:ext cx="81324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dirty="0">
                <a:latin typeface="Comic Sans MS"/>
                <a:ea typeface="Comic Sans MS"/>
                <a:cs typeface="Comic Sans MS"/>
                <a:sym typeface="Comic Sans MS"/>
              </a:rPr>
              <a:t>Review-based recommendation :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○"/>
            </a:pPr>
            <a:r>
              <a:rPr lang="zh-TW" sz="1600" dirty="0">
                <a:latin typeface="Comic Sans MS"/>
                <a:ea typeface="Comic Sans MS"/>
                <a:cs typeface="Comic Sans MS"/>
                <a:sym typeface="Comic Sans MS"/>
              </a:rPr>
              <a:t>contrasive learning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/>
          </a:blip>
          <a:srcRect l="5195" t="11146" b="13490"/>
          <a:stretch/>
        </p:blipFill>
        <p:spPr>
          <a:xfrm>
            <a:off x="1157375" y="2320125"/>
            <a:ext cx="7986625" cy="232275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/>
          <p:nvPr/>
        </p:nvSpPr>
        <p:spPr>
          <a:xfrm rot="5400000">
            <a:off x="7516468" y="3413144"/>
            <a:ext cx="241500" cy="1212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5204700" y="2796225"/>
            <a:ext cx="241500" cy="1338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59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zh-TW" altLang="zh-TW" dirty="0">
                <a:latin typeface="Comic Sans MS"/>
                <a:ea typeface="Comic Sans MS"/>
                <a:cs typeface="Comic Sans MS"/>
                <a:sym typeface="Comic Sans MS"/>
              </a:rPr>
              <a:t>2.4 Contrastive Learning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5195" t="11146" b="13490"/>
          <a:stretch/>
        </p:blipFill>
        <p:spPr>
          <a:xfrm>
            <a:off x="1157375" y="2320125"/>
            <a:ext cx="7986625" cy="232275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/>
          <p:nvPr/>
        </p:nvSpPr>
        <p:spPr>
          <a:xfrm rot="5083697">
            <a:off x="4827163" y="2674123"/>
            <a:ext cx="241622" cy="50315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/>
          <p:nvPr/>
        </p:nvSpPr>
        <p:spPr>
          <a:xfrm rot="5400000">
            <a:off x="7516468" y="3641744"/>
            <a:ext cx="241500" cy="1212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"/>
          <p:cNvSpPr/>
          <p:nvPr/>
        </p:nvSpPr>
        <p:spPr>
          <a:xfrm rot="5083697">
            <a:off x="5683439" y="2529377"/>
            <a:ext cx="241622" cy="60739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445600" y="1017450"/>
            <a:ext cx="81324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dirty="0">
                <a:latin typeface="Comic Sans MS"/>
                <a:ea typeface="Comic Sans MS"/>
                <a:cs typeface="Comic Sans MS"/>
                <a:sym typeface="Comic Sans MS"/>
              </a:rPr>
              <a:t>Review-based recommendation :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○"/>
            </a:pPr>
            <a:r>
              <a:rPr lang="zh-TW" sz="1600" dirty="0">
                <a:latin typeface="Comic Sans MS"/>
                <a:ea typeface="Comic Sans MS"/>
                <a:cs typeface="Comic Sans MS"/>
                <a:sym typeface="Comic Sans MS"/>
              </a:rPr>
              <a:t>contrasive learning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36486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2.4 Contrastive Learning Module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86" name="Google Shape;586;p47"/>
          <p:cNvPicPr preferRelativeResize="0"/>
          <p:nvPr/>
        </p:nvPicPr>
        <p:blipFill rotWithShape="1">
          <a:blip r:embed="rId3">
            <a:alphaModFix/>
          </a:blip>
          <a:srcRect l="1931" t="50117"/>
          <a:stretch/>
        </p:blipFill>
        <p:spPr>
          <a:xfrm>
            <a:off x="1154875" y="2956750"/>
            <a:ext cx="4310550" cy="1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7"/>
          <p:cNvPicPr preferRelativeResize="0"/>
          <p:nvPr/>
        </p:nvPicPr>
        <p:blipFill rotWithShape="1">
          <a:blip r:embed="rId3">
            <a:alphaModFix/>
          </a:blip>
          <a:srcRect l="1931" t="4251" b="49883"/>
          <a:stretch/>
        </p:blipFill>
        <p:spPr>
          <a:xfrm>
            <a:off x="1607100" y="2036352"/>
            <a:ext cx="2631374" cy="9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7"/>
          <p:cNvSpPr/>
          <p:nvPr/>
        </p:nvSpPr>
        <p:spPr>
          <a:xfrm>
            <a:off x="2247675" y="1825150"/>
            <a:ext cx="2067000" cy="11361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7"/>
          <p:cNvSpPr txBox="1"/>
          <p:nvPr/>
        </p:nvSpPr>
        <p:spPr>
          <a:xfrm>
            <a:off x="982500" y="1089675"/>
            <a:ext cx="79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Node Discrimination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2.4 Contrastive Learning Module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5" name="Google Shape;595;p48"/>
          <p:cNvPicPr preferRelativeResize="0"/>
          <p:nvPr/>
        </p:nvPicPr>
        <p:blipFill rotWithShape="1">
          <a:blip r:embed="rId3">
            <a:alphaModFix/>
          </a:blip>
          <a:srcRect l="1931" t="50117"/>
          <a:stretch/>
        </p:blipFill>
        <p:spPr>
          <a:xfrm>
            <a:off x="4279075" y="2956750"/>
            <a:ext cx="4310550" cy="1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8"/>
          <p:cNvPicPr preferRelativeResize="0"/>
          <p:nvPr/>
        </p:nvPicPr>
        <p:blipFill rotWithShape="1">
          <a:blip r:embed="rId3">
            <a:alphaModFix/>
          </a:blip>
          <a:srcRect l="1931" t="4251" b="49883"/>
          <a:stretch/>
        </p:blipFill>
        <p:spPr>
          <a:xfrm>
            <a:off x="4426500" y="2036352"/>
            <a:ext cx="2631374" cy="9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48"/>
          <p:cNvSpPr/>
          <p:nvPr/>
        </p:nvSpPr>
        <p:spPr>
          <a:xfrm>
            <a:off x="4990875" y="1825150"/>
            <a:ext cx="2067000" cy="11361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8" name="Google Shape;598;p48"/>
          <p:cNvPicPr preferRelativeResize="0"/>
          <p:nvPr/>
        </p:nvPicPr>
        <p:blipFill rotWithShape="1">
          <a:blip r:embed="rId4">
            <a:alphaModFix/>
          </a:blip>
          <a:srcRect l="20224" t="35552" r="64763" b="26492"/>
          <a:stretch/>
        </p:blipFill>
        <p:spPr>
          <a:xfrm>
            <a:off x="1203025" y="1825150"/>
            <a:ext cx="2069050" cy="25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8"/>
          <p:cNvSpPr txBox="1"/>
          <p:nvPr/>
        </p:nvSpPr>
        <p:spPr>
          <a:xfrm>
            <a:off x="1277600" y="4388100"/>
            <a:ext cx="171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original graph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0" name="Google Shape;600;p48"/>
          <p:cNvSpPr/>
          <p:nvPr/>
        </p:nvSpPr>
        <p:spPr>
          <a:xfrm rot="2404412">
            <a:off x="1344772" y="2025922"/>
            <a:ext cx="328533" cy="328533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8"/>
          <p:cNvSpPr txBox="1"/>
          <p:nvPr/>
        </p:nvSpPr>
        <p:spPr>
          <a:xfrm>
            <a:off x="311700" y="1825150"/>
            <a:ext cx="96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dropping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2" name="Google Shape;602;p48"/>
          <p:cNvSpPr txBox="1"/>
          <p:nvPr/>
        </p:nvSpPr>
        <p:spPr>
          <a:xfrm>
            <a:off x="982500" y="1089675"/>
            <a:ext cx="79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Node Discrimination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2.4 Contrastive Learning Module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08" name="Google Shape;608;p49"/>
          <p:cNvPicPr preferRelativeResize="0"/>
          <p:nvPr/>
        </p:nvPicPr>
        <p:blipFill rotWithShape="1">
          <a:blip r:embed="rId3">
            <a:alphaModFix/>
          </a:blip>
          <a:srcRect l="1931" t="50117"/>
          <a:stretch/>
        </p:blipFill>
        <p:spPr>
          <a:xfrm>
            <a:off x="4279075" y="2956750"/>
            <a:ext cx="4310550" cy="1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9"/>
          <p:cNvPicPr preferRelativeResize="0"/>
          <p:nvPr/>
        </p:nvPicPr>
        <p:blipFill rotWithShape="1">
          <a:blip r:embed="rId3">
            <a:alphaModFix/>
          </a:blip>
          <a:srcRect l="1931" t="4251" b="49883"/>
          <a:stretch/>
        </p:blipFill>
        <p:spPr>
          <a:xfrm>
            <a:off x="4426500" y="2036352"/>
            <a:ext cx="2631374" cy="9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9"/>
          <p:cNvSpPr/>
          <p:nvPr/>
        </p:nvSpPr>
        <p:spPr>
          <a:xfrm>
            <a:off x="4990875" y="1825150"/>
            <a:ext cx="2067000" cy="11361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9"/>
          <p:cNvSpPr/>
          <p:nvPr/>
        </p:nvSpPr>
        <p:spPr>
          <a:xfrm>
            <a:off x="4281900" y="3165300"/>
            <a:ext cx="1327200" cy="12228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2" name="Google Shape;612;p49"/>
          <p:cNvPicPr preferRelativeResize="0"/>
          <p:nvPr/>
        </p:nvPicPr>
        <p:blipFill rotWithShape="1">
          <a:blip r:embed="rId4">
            <a:alphaModFix/>
          </a:blip>
          <a:srcRect l="20224" t="35552" r="64763" b="26492"/>
          <a:stretch/>
        </p:blipFill>
        <p:spPr>
          <a:xfrm>
            <a:off x="1203025" y="1825150"/>
            <a:ext cx="2069050" cy="25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49"/>
          <p:cNvSpPr txBox="1"/>
          <p:nvPr/>
        </p:nvSpPr>
        <p:spPr>
          <a:xfrm>
            <a:off x="1277600" y="4388100"/>
            <a:ext cx="171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original graph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4" name="Google Shape;614;p49"/>
          <p:cNvSpPr/>
          <p:nvPr/>
        </p:nvSpPr>
        <p:spPr>
          <a:xfrm rot="2404412">
            <a:off x="1344772" y="2025922"/>
            <a:ext cx="328533" cy="328533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9"/>
          <p:cNvSpPr txBox="1"/>
          <p:nvPr/>
        </p:nvSpPr>
        <p:spPr>
          <a:xfrm>
            <a:off x="311700" y="1825150"/>
            <a:ext cx="96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dropping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6" name="Google Shape;616;p49"/>
          <p:cNvSpPr/>
          <p:nvPr/>
        </p:nvSpPr>
        <p:spPr>
          <a:xfrm rot="7818173">
            <a:off x="3671954" y="2901242"/>
            <a:ext cx="212421" cy="89936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9"/>
          <p:cNvSpPr txBox="1"/>
          <p:nvPr/>
        </p:nvSpPr>
        <p:spPr>
          <a:xfrm>
            <a:off x="982500" y="1089675"/>
            <a:ext cx="79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Node Discrimination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2.4 Contrastive Learning Module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3" name="Google Shape;623;p50"/>
          <p:cNvPicPr preferRelativeResize="0"/>
          <p:nvPr/>
        </p:nvPicPr>
        <p:blipFill rotWithShape="1">
          <a:blip r:embed="rId3">
            <a:alphaModFix/>
          </a:blip>
          <a:srcRect l="1931" t="50117"/>
          <a:stretch/>
        </p:blipFill>
        <p:spPr>
          <a:xfrm>
            <a:off x="4279075" y="2956750"/>
            <a:ext cx="4310550" cy="1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50"/>
          <p:cNvPicPr preferRelativeResize="0"/>
          <p:nvPr/>
        </p:nvPicPr>
        <p:blipFill rotWithShape="1">
          <a:blip r:embed="rId3">
            <a:alphaModFix/>
          </a:blip>
          <a:srcRect l="1931" t="4251" b="49883"/>
          <a:stretch/>
        </p:blipFill>
        <p:spPr>
          <a:xfrm>
            <a:off x="4426500" y="2036352"/>
            <a:ext cx="2631374" cy="9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0"/>
          <p:cNvSpPr/>
          <p:nvPr/>
        </p:nvSpPr>
        <p:spPr>
          <a:xfrm>
            <a:off x="4990875" y="1825150"/>
            <a:ext cx="2067000" cy="11361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6" name="Google Shape;626;p50"/>
          <p:cNvPicPr preferRelativeResize="0"/>
          <p:nvPr/>
        </p:nvPicPr>
        <p:blipFill rotWithShape="1">
          <a:blip r:embed="rId4">
            <a:alphaModFix/>
          </a:blip>
          <a:srcRect l="20224" t="35552" r="64763" b="26492"/>
          <a:stretch/>
        </p:blipFill>
        <p:spPr>
          <a:xfrm>
            <a:off x="1203025" y="1825150"/>
            <a:ext cx="2069050" cy="25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0"/>
          <p:cNvSpPr txBox="1"/>
          <p:nvPr/>
        </p:nvSpPr>
        <p:spPr>
          <a:xfrm>
            <a:off x="1277600" y="4388100"/>
            <a:ext cx="171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original graph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8" name="Google Shape;628;p50"/>
          <p:cNvSpPr/>
          <p:nvPr/>
        </p:nvSpPr>
        <p:spPr>
          <a:xfrm rot="2404412">
            <a:off x="1344872" y="3905822"/>
            <a:ext cx="328533" cy="328533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50"/>
          <p:cNvSpPr txBox="1"/>
          <p:nvPr/>
        </p:nvSpPr>
        <p:spPr>
          <a:xfrm>
            <a:off x="311700" y="3762300"/>
            <a:ext cx="96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dropping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0" name="Google Shape;630;p50"/>
          <p:cNvSpPr txBox="1"/>
          <p:nvPr/>
        </p:nvSpPr>
        <p:spPr>
          <a:xfrm>
            <a:off x="982500" y="1089675"/>
            <a:ext cx="79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Node Discrimination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45600" y="1017450"/>
            <a:ext cx="8132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>
                <a:latin typeface="Comic Sans MS"/>
                <a:ea typeface="Comic Sans MS"/>
                <a:cs typeface="Comic Sans MS"/>
                <a:sym typeface="Comic Sans MS"/>
              </a:rPr>
              <a:t>Review-based recommendation :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○"/>
            </a:pPr>
            <a:r>
              <a:rPr lang="zh-TW" sz="1600">
                <a:latin typeface="Comic Sans MS"/>
                <a:ea typeface="Comic Sans MS"/>
                <a:cs typeface="Comic Sans MS"/>
                <a:sym typeface="Comic Sans MS"/>
              </a:rPr>
              <a:t>user and item embedding learning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r="6393"/>
          <a:stretch/>
        </p:blipFill>
        <p:spPr>
          <a:xfrm>
            <a:off x="1520425" y="2877000"/>
            <a:ext cx="1061634" cy="6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1638" y="1981725"/>
            <a:ext cx="12192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 l="5544"/>
          <a:stretch/>
        </p:blipFill>
        <p:spPr>
          <a:xfrm>
            <a:off x="3120175" y="1972200"/>
            <a:ext cx="10616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0175" y="2825025"/>
            <a:ext cx="12001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7">
            <a:alphaModFix/>
          </a:blip>
          <a:srcRect l="4479"/>
          <a:stretch/>
        </p:blipFill>
        <p:spPr>
          <a:xfrm>
            <a:off x="3155950" y="3715950"/>
            <a:ext cx="12192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2.4 Contrastive Learning Module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6" name="Google Shape;636;p51"/>
          <p:cNvPicPr preferRelativeResize="0"/>
          <p:nvPr/>
        </p:nvPicPr>
        <p:blipFill rotWithShape="1">
          <a:blip r:embed="rId3">
            <a:alphaModFix/>
          </a:blip>
          <a:srcRect l="1931" t="50117"/>
          <a:stretch/>
        </p:blipFill>
        <p:spPr>
          <a:xfrm>
            <a:off x="4279075" y="2956750"/>
            <a:ext cx="4310550" cy="1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1"/>
          <p:cNvPicPr preferRelativeResize="0"/>
          <p:nvPr/>
        </p:nvPicPr>
        <p:blipFill rotWithShape="1">
          <a:blip r:embed="rId3">
            <a:alphaModFix/>
          </a:blip>
          <a:srcRect l="1931" t="4251" b="49883"/>
          <a:stretch/>
        </p:blipFill>
        <p:spPr>
          <a:xfrm>
            <a:off x="4426500" y="2036352"/>
            <a:ext cx="2631374" cy="9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1"/>
          <p:cNvSpPr/>
          <p:nvPr/>
        </p:nvSpPr>
        <p:spPr>
          <a:xfrm>
            <a:off x="4990875" y="1825150"/>
            <a:ext cx="2067000" cy="11361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9" name="Google Shape;639;p51"/>
          <p:cNvPicPr preferRelativeResize="0"/>
          <p:nvPr/>
        </p:nvPicPr>
        <p:blipFill rotWithShape="1">
          <a:blip r:embed="rId4">
            <a:alphaModFix/>
          </a:blip>
          <a:srcRect l="20224" t="35552" r="64763" b="26492"/>
          <a:stretch/>
        </p:blipFill>
        <p:spPr>
          <a:xfrm>
            <a:off x="1203025" y="1825150"/>
            <a:ext cx="2069050" cy="25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51"/>
          <p:cNvSpPr txBox="1"/>
          <p:nvPr/>
        </p:nvSpPr>
        <p:spPr>
          <a:xfrm>
            <a:off x="1277600" y="4388100"/>
            <a:ext cx="171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original graph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1" name="Google Shape;641;p51"/>
          <p:cNvSpPr/>
          <p:nvPr/>
        </p:nvSpPr>
        <p:spPr>
          <a:xfrm rot="2404412">
            <a:off x="1344872" y="3905822"/>
            <a:ext cx="328533" cy="328533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51"/>
          <p:cNvSpPr txBox="1"/>
          <p:nvPr/>
        </p:nvSpPr>
        <p:spPr>
          <a:xfrm>
            <a:off x="311700" y="3762300"/>
            <a:ext cx="96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node 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dropping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3" name="Google Shape;643;p51"/>
          <p:cNvSpPr/>
          <p:nvPr/>
        </p:nvSpPr>
        <p:spPr>
          <a:xfrm>
            <a:off x="5906300" y="3165300"/>
            <a:ext cx="1327200" cy="12228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51"/>
          <p:cNvSpPr/>
          <p:nvPr/>
        </p:nvSpPr>
        <p:spPr>
          <a:xfrm rot="5751185" flipH="1">
            <a:off x="4460145" y="1777022"/>
            <a:ext cx="300064" cy="239480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1"/>
          <p:cNvSpPr txBox="1"/>
          <p:nvPr/>
        </p:nvSpPr>
        <p:spPr>
          <a:xfrm>
            <a:off x="982500" y="1089675"/>
            <a:ext cx="79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Node Discrimination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2.4 Contrastive Learning Module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51" name="Google Shape;651;p52"/>
          <p:cNvPicPr preferRelativeResize="0"/>
          <p:nvPr/>
        </p:nvPicPr>
        <p:blipFill rotWithShape="1">
          <a:blip r:embed="rId3">
            <a:alphaModFix/>
          </a:blip>
          <a:srcRect l="1931" t="55183"/>
          <a:stretch/>
        </p:blipFill>
        <p:spPr>
          <a:xfrm>
            <a:off x="1612850" y="2938450"/>
            <a:ext cx="5339775" cy="18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850" y="1847850"/>
            <a:ext cx="62103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52"/>
          <p:cNvSpPr/>
          <p:nvPr/>
        </p:nvSpPr>
        <p:spPr>
          <a:xfrm>
            <a:off x="3807375" y="1960350"/>
            <a:ext cx="764700" cy="4617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2"/>
          <p:cNvSpPr/>
          <p:nvPr/>
        </p:nvSpPr>
        <p:spPr>
          <a:xfrm>
            <a:off x="2244150" y="3499850"/>
            <a:ext cx="2328000" cy="3330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2"/>
          <p:cNvSpPr txBox="1"/>
          <p:nvPr/>
        </p:nvSpPr>
        <p:spPr>
          <a:xfrm>
            <a:off x="3781500" y="2422050"/>
            <a:ext cx="123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positive pair</a:t>
            </a:r>
            <a:endParaRPr>
              <a:solidFill>
                <a:srgbClr val="E691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6" name="Google Shape;656;p52"/>
          <p:cNvSpPr/>
          <p:nvPr/>
        </p:nvSpPr>
        <p:spPr>
          <a:xfrm>
            <a:off x="5365150" y="3816875"/>
            <a:ext cx="1587600" cy="3330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7" name="Google Shape;657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600" y="2724149"/>
            <a:ext cx="1886450" cy="2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52"/>
          <p:cNvSpPr txBox="1"/>
          <p:nvPr/>
        </p:nvSpPr>
        <p:spPr>
          <a:xfrm>
            <a:off x="982500" y="1089675"/>
            <a:ext cx="79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Node Discrimination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2.4 Contrastive Learning Module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4" name="Google Shape;664;p53"/>
          <p:cNvSpPr txBox="1"/>
          <p:nvPr/>
        </p:nvSpPr>
        <p:spPr>
          <a:xfrm>
            <a:off x="982500" y="1089675"/>
            <a:ext cx="79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Node Discrimination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5" name="Google Shape;665;p53"/>
          <p:cNvPicPr preferRelativeResize="0"/>
          <p:nvPr/>
        </p:nvPicPr>
        <p:blipFill rotWithShape="1">
          <a:blip r:embed="rId3">
            <a:alphaModFix/>
          </a:blip>
          <a:srcRect l="1931" t="55183"/>
          <a:stretch/>
        </p:blipFill>
        <p:spPr>
          <a:xfrm>
            <a:off x="1612850" y="2938450"/>
            <a:ext cx="5339775" cy="18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850" y="1847850"/>
            <a:ext cx="62103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3"/>
          <p:cNvSpPr/>
          <p:nvPr/>
        </p:nvSpPr>
        <p:spPr>
          <a:xfrm>
            <a:off x="6362575" y="2014063"/>
            <a:ext cx="764700" cy="4617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3"/>
          <p:cNvSpPr/>
          <p:nvPr/>
        </p:nvSpPr>
        <p:spPr>
          <a:xfrm rot="575828">
            <a:off x="2558004" y="3268347"/>
            <a:ext cx="1907395" cy="33286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53"/>
          <p:cNvSpPr txBox="1"/>
          <p:nvPr/>
        </p:nvSpPr>
        <p:spPr>
          <a:xfrm>
            <a:off x="6362575" y="2507025"/>
            <a:ext cx="16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negative pair</a:t>
            </a:r>
            <a:endParaRPr>
              <a:solidFill>
                <a:srgbClr val="E691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0" name="Google Shape;670;p53"/>
          <p:cNvSpPr/>
          <p:nvPr/>
        </p:nvSpPr>
        <p:spPr>
          <a:xfrm rot="-1387016">
            <a:off x="2418447" y="3763151"/>
            <a:ext cx="1907241" cy="332783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53"/>
          <p:cNvSpPr/>
          <p:nvPr/>
        </p:nvSpPr>
        <p:spPr>
          <a:xfrm>
            <a:off x="5365025" y="4123950"/>
            <a:ext cx="1587600" cy="4617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2.4 Contrastive Learning Module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7" name="Google Shape;677;p54"/>
          <p:cNvSpPr txBox="1"/>
          <p:nvPr/>
        </p:nvSpPr>
        <p:spPr>
          <a:xfrm>
            <a:off x="982500" y="1089675"/>
            <a:ext cx="79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Edge Discrimination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8" name="Google Shape;678;p54"/>
          <p:cNvPicPr preferRelativeResize="0"/>
          <p:nvPr/>
        </p:nvPicPr>
        <p:blipFill rotWithShape="1">
          <a:blip r:embed="rId3">
            <a:alphaModFix/>
          </a:blip>
          <a:srcRect l="1931" t="4251" b="49883"/>
          <a:stretch/>
        </p:blipFill>
        <p:spPr>
          <a:xfrm>
            <a:off x="2445300" y="3171802"/>
            <a:ext cx="2631374" cy="9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4"/>
          <p:cNvSpPr/>
          <p:nvPr/>
        </p:nvSpPr>
        <p:spPr>
          <a:xfrm>
            <a:off x="1370225" y="3023350"/>
            <a:ext cx="2320800" cy="12846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0" name="Google Shape;680;p54"/>
          <p:cNvPicPr preferRelativeResize="0"/>
          <p:nvPr/>
        </p:nvPicPr>
        <p:blipFill rotWithShape="1">
          <a:blip r:embed="rId4">
            <a:alphaModFix/>
          </a:blip>
          <a:srcRect t="5240"/>
          <a:stretch/>
        </p:blipFill>
        <p:spPr>
          <a:xfrm>
            <a:off x="1370225" y="1745750"/>
            <a:ext cx="3105150" cy="1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0225" y="4211225"/>
            <a:ext cx="6824506" cy="6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54"/>
          <p:cNvSpPr/>
          <p:nvPr/>
        </p:nvSpPr>
        <p:spPr>
          <a:xfrm>
            <a:off x="1419475" y="3056050"/>
            <a:ext cx="1018800" cy="3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2.5 Model Optimization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88" name="Google Shape;688;p55"/>
          <p:cNvPicPr preferRelativeResize="0"/>
          <p:nvPr/>
        </p:nvPicPr>
        <p:blipFill rotWithShape="1">
          <a:blip r:embed="rId3">
            <a:alphaModFix/>
          </a:blip>
          <a:srcRect r="36503"/>
          <a:stretch/>
        </p:blipFill>
        <p:spPr>
          <a:xfrm>
            <a:off x="1820250" y="2212925"/>
            <a:ext cx="3072750" cy="8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5"/>
          <p:cNvPicPr preferRelativeResize="0"/>
          <p:nvPr/>
        </p:nvPicPr>
        <p:blipFill rotWithShape="1">
          <a:blip r:embed="rId4">
            <a:alphaModFix/>
          </a:blip>
          <a:srcRect r="30162"/>
          <a:stretch/>
        </p:blipFill>
        <p:spPr>
          <a:xfrm>
            <a:off x="1146700" y="1284000"/>
            <a:ext cx="3896601" cy="7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5"/>
          <p:cNvPicPr preferRelativeResize="0"/>
          <p:nvPr/>
        </p:nvPicPr>
        <p:blipFill rotWithShape="1">
          <a:blip r:embed="rId5">
            <a:alphaModFix/>
          </a:blip>
          <a:srcRect r="8742"/>
          <a:stretch/>
        </p:blipFill>
        <p:spPr>
          <a:xfrm>
            <a:off x="1746150" y="3784175"/>
            <a:ext cx="6228125" cy="6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10375" y="3202200"/>
            <a:ext cx="2369250" cy="4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Outline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7" name="Google Shape;697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</a:t>
            </a:r>
            <a:r>
              <a:rPr lang="zh-TW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Introduction</a:t>
            </a:r>
            <a:endParaRPr sz="2400">
              <a:solidFill>
                <a:srgbClr val="5E69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E69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 </a:t>
            </a:r>
            <a:r>
              <a:rPr lang="zh-TW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Related  Work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</a:t>
            </a:r>
            <a:r>
              <a:rPr lang="zh-TW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Method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 </a:t>
            </a:r>
            <a:r>
              <a:rPr lang="zh-TW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Experiment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 </a:t>
            </a:r>
            <a:r>
              <a:rPr lang="zh-TW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8" name="Google Shape;698;p56"/>
          <p:cNvSpPr/>
          <p:nvPr/>
        </p:nvSpPr>
        <p:spPr>
          <a:xfrm>
            <a:off x="428600" y="3677450"/>
            <a:ext cx="2739600" cy="1118700"/>
          </a:xfrm>
          <a:prstGeom prst="rect">
            <a:avLst/>
          </a:prstGeom>
          <a:solidFill>
            <a:srgbClr val="FFFFFF">
              <a:alpha val="39880"/>
            </a:srgbClr>
          </a:solidFill>
          <a:ln>
            <a:noFill/>
          </a:ln>
          <a:effectLst>
            <a:outerShdw blurRad="57150" dist="9525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5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35</a:t>
            </a:fld>
            <a:endParaRPr/>
          </a:p>
        </p:txBody>
      </p:sp>
      <p:sp>
        <p:nvSpPr>
          <p:cNvPr id="700" name="Google Shape;700;p56"/>
          <p:cNvSpPr/>
          <p:nvPr/>
        </p:nvSpPr>
        <p:spPr>
          <a:xfrm>
            <a:off x="428600" y="1152475"/>
            <a:ext cx="2739600" cy="1788300"/>
          </a:xfrm>
          <a:prstGeom prst="rect">
            <a:avLst/>
          </a:prstGeom>
          <a:solidFill>
            <a:srgbClr val="FFFFFF">
              <a:alpha val="39880"/>
            </a:srgbClr>
          </a:solidFill>
          <a:ln>
            <a:noFill/>
          </a:ln>
          <a:effectLst>
            <a:outerShdw blurRad="57150" dist="9525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Datasets</a:t>
            </a:r>
            <a:endParaRPr/>
          </a:p>
        </p:txBody>
      </p:sp>
      <p:pic>
        <p:nvPicPr>
          <p:cNvPr id="706" name="Google Shape;7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525" y="1563075"/>
            <a:ext cx="6814700" cy="2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Experiment-Baseline</a:t>
            </a:r>
            <a:endParaRPr dirty="0"/>
          </a:p>
        </p:txBody>
      </p:sp>
      <p:grpSp>
        <p:nvGrpSpPr>
          <p:cNvPr id="712" name="Google Shape;712;p58"/>
          <p:cNvGrpSpPr/>
          <p:nvPr/>
        </p:nvGrpSpPr>
        <p:grpSpPr>
          <a:xfrm>
            <a:off x="663450" y="1051025"/>
            <a:ext cx="7874975" cy="3389977"/>
            <a:chOff x="663441" y="1051052"/>
            <a:chExt cx="7092016" cy="2490433"/>
          </a:xfrm>
        </p:grpSpPr>
        <p:pic>
          <p:nvPicPr>
            <p:cNvPr id="713" name="Google Shape;713;p58"/>
            <p:cNvPicPr preferRelativeResize="0"/>
            <p:nvPr/>
          </p:nvPicPr>
          <p:blipFill rotWithShape="1">
            <a:blip r:embed="rId3">
              <a:alphaModFix/>
            </a:blip>
            <a:srcRect b="60611"/>
            <a:stretch/>
          </p:blipFill>
          <p:spPr>
            <a:xfrm>
              <a:off x="663441" y="1051052"/>
              <a:ext cx="7092016" cy="129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58"/>
            <p:cNvPicPr preferRelativeResize="0"/>
            <p:nvPr/>
          </p:nvPicPr>
          <p:blipFill rotWithShape="1">
            <a:blip r:embed="rId3">
              <a:alphaModFix/>
            </a:blip>
            <a:srcRect t="53466" b="41021"/>
            <a:stretch/>
          </p:blipFill>
          <p:spPr>
            <a:xfrm>
              <a:off x="663450" y="2347860"/>
              <a:ext cx="7092000" cy="181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58"/>
            <p:cNvPicPr preferRelativeResize="0"/>
            <p:nvPr/>
          </p:nvPicPr>
          <p:blipFill rotWithShape="1">
            <a:blip r:embed="rId3">
              <a:alphaModFix/>
            </a:blip>
            <a:srcRect t="69202"/>
            <a:stretch/>
          </p:blipFill>
          <p:spPr>
            <a:xfrm>
              <a:off x="663450" y="2529060"/>
              <a:ext cx="7092000" cy="1012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6" name="Google Shape;716;p58"/>
          <p:cNvSpPr/>
          <p:nvPr/>
        </p:nvSpPr>
        <p:spPr>
          <a:xfrm>
            <a:off x="951875" y="2420100"/>
            <a:ext cx="7369200" cy="455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58"/>
          <p:cNvSpPr/>
          <p:nvPr/>
        </p:nvSpPr>
        <p:spPr>
          <a:xfrm>
            <a:off x="951900" y="2875800"/>
            <a:ext cx="7369200" cy="3807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zh-TW" altLang="zh-TW" dirty="0">
                <a:latin typeface="Comic Sans MS"/>
                <a:ea typeface="Comic Sans MS"/>
                <a:cs typeface="Comic Sans MS"/>
                <a:sym typeface="Comic Sans MS"/>
              </a:rPr>
              <a:t>Experiment-Baseline</a:t>
            </a:r>
            <a:endParaRPr dirty="0"/>
          </a:p>
        </p:txBody>
      </p:sp>
      <p:sp>
        <p:nvSpPr>
          <p:cNvPr id="197" name="Google Shape;197;p23"/>
          <p:cNvSpPr txBox="1"/>
          <p:nvPr/>
        </p:nvSpPr>
        <p:spPr>
          <a:xfrm>
            <a:off x="445600" y="1017450"/>
            <a:ext cx="273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b="1">
                <a:latin typeface="Comic Sans MS"/>
                <a:ea typeface="Comic Sans MS"/>
                <a:cs typeface="Comic Sans MS"/>
                <a:sym typeface="Comic Sans MS"/>
              </a:rPr>
              <a:t>DeepCoNN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300" y="1448550"/>
            <a:ext cx="4056249" cy="3480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3"/>
          <p:cNvCxnSpPr/>
          <p:nvPr/>
        </p:nvCxnSpPr>
        <p:spPr>
          <a:xfrm>
            <a:off x="4625000" y="1656525"/>
            <a:ext cx="363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3"/>
          <p:cNvSpPr txBox="1"/>
          <p:nvPr/>
        </p:nvSpPr>
        <p:spPr>
          <a:xfrm>
            <a:off x="5009550" y="1342450"/>
            <a:ext cx="308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are merged into a single document 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 rotWithShape="1">
          <a:blip r:embed="rId4">
            <a:alphaModFix/>
          </a:blip>
          <a:srcRect l="14170"/>
          <a:stretch/>
        </p:blipFill>
        <p:spPr>
          <a:xfrm>
            <a:off x="8390841" y="1436250"/>
            <a:ext cx="44147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/>
        </p:nvSpPr>
        <p:spPr>
          <a:xfrm>
            <a:off x="0" y="1656525"/>
            <a:ext cx="143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 Representation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76462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zh-TW" altLang="zh-TW" dirty="0">
                <a:latin typeface="Comic Sans MS"/>
                <a:ea typeface="Comic Sans MS"/>
                <a:cs typeface="Comic Sans MS"/>
                <a:sym typeface="Comic Sans MS"/>
              </a:rPr>
              <a:t>Experiment-Baseline</a:t>
            </a:r>
            <a:endParaRPr dirty="0"/>
          </a:p>
        </p:txBody>
      </p:sp>
      <p:sp>
        <p:nvSpPr>
          <p:cNvPr id="208" name="Google Shape;208;p24"/>
          <p:cNvSpPr txBox="1"/>
          <p:nvPr/>
        </p:nvSpPr>
        <p:spPr>
          <a:xfrm>
            <a:off x="445600" y="1017450"/>
            <a:ext cx="273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b="1">
                <a:latin typeface="Comic Sans MS"/>
                <a:ea typeface="Comic Sans MS"/>
                <a:cs typeface="Comic Sans MS"/>
                <a:sym typeface="Comic Sans MS"/>
              </a:rPr>
              <a:t>DeepCoNN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300" y="1448550"/>
            <a:ext cx="4056249" cy="3480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4"/>
          <p:cNvCxnSpPr/>
          <p:nvPr/>
        </p:nvCxnSpPr>
        <p:spPr>
          <a:xfrm>
            <a:off x="4625000" y="1656525"/>
            <a:ext cx="363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" name="Google Shape;211;p24"/>
          <p:cNvSpPr txBox="1"/>
          <p:nvPr/>
        </p:nvSpPr>
        <p:spPr>
          <a:xfrm>
            <a:off x="5009550" y="1342450"/>
            <a:ext cx="308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are merged into a single document 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2" name="Google Shape;212;p24"/>
          <p:cNvPicPr preferRelativeResize="0"/>
          <p:nvPr/>
        </p:nvPicPr>
        <p:blipFill rotWithShape="1">
          <a:blip r:embed="rId4">
            <a:alphaModFix/>
          </a:blip>
          <a:srcRect l="14170"/>
          <a:stretch/>
        </p:blipFill>
        <p:spPr>
          <a:xfrm>
            <a:off x="8390841" y="1436250"/>
            <a:ext cx="44147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/>
        </p:nvSpPr>
        <p:spPr>
          <a:xfrm>
            <a:off x="5493425" y="1656600"/>
            <a:ext cx="141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word embedding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14" name="Google Shape;214;p24"/>
          <p:cNvCxnSpPr/>
          <p:nvPr/>
        </p:nvCxnSpPr>
        <p:spPr>
          <a:xfrm>
            <a:off x="4615025" y="183495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24"/>
          <p:cNvSpPr txBox="1"/>
          <p:nvPr/>
        </p:nvSpPr>
        <p:spPr>
          <a:xfrm>
            <a:off x="0" y="1656525"/>
            <a:ext cx="143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 Representation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7276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45600" y="1017450"/>
            <a:ext cx="8132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dirty="0">
                <a:latin typeface="Comic Sans MS"/>
                <a:ea typeface="Comic Sans MS"/>
                <a:cs typeface="Comic Sans MS"/>
                <a:sym typeface="Comic Sans MS"/>
              </a:rPr>
              <a:t>Review-based recommendation :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○"/>
            </a:pPr>
            <a:r>
              <a:rPr lang="zh-TW" sz="1600" dirty="0">
                <a:latin typeface="Comic Sans MS"/>
                <a:ea typeface="Comic Sans MS"/>
                <a:cs typeface="Comic Sans MS"/>
                <a:sym typeface="Comic Sans MS"/>
              </a:rPr>
              <a:t>user and item embedding learning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r="6393"/>
          <a:stretch/>
        </p:blipFill>
        <p:spPr>
          <a:xfrm>
            <a:off x="1520425" y="2877000"/>
            <a:ext cx="1061634" cy="6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1638" y="1981725"/>
            <a:ext cx="12192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l="5544"/>
          <a:stretch/>
        </p:blipFill>
        <p:spPr>
          <a:xfrm>
            <a:off x="3120175" y="1972200"/>
            <a:ext cx="10616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0175" y="2825025"/>
            <a:ext cx="12001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7">
            <a:alphaModFix/>
          </a:blip>
          <a:srcRect l="4479"/>
          <a:stretch/>
        </p:blipFill>
        <p:spPr>
          <a:xfrm>
            <a:off x="3155950" y="3715950"/>
            <a:ext cx="1219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6800" y="1887450"/>
            <a:ext cx="342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14700" y="1820775"/>
            <a:ext cx="4381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5782450" y="2037450"/>
            <a:ext cx="769500" cy="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76675" y="2118450"/>
            <a:ext cx="7810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86325" y="2461350"/>
            <a:ext cx="3238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14700" y="2277975"/>
            <a:ext cx="4381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5782450" y="2494650"/>
            <a:ext cx="769500" cy="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76675" y="2575650"/>
            <a:ext cx="7810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6800" y="2954250"/>
            <a:ext cx="342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09950" y="2935200"/>
            <a:ext cx="3429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5782450" y="3028050"/>
            <a:ext cx="769500" cy="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6"/>
          <p:cNvGrpSpPr/>
          <p:nvPr/>
        </p:nvGrpSpPr>
        <p:grpSpPr>
          <a:xfrm>
            <a:off x="5756188" y="3128100"/>
            <a:ext cx="764875" cy="171450"/>
            <a:chOff x="5573375" y="4018650"/>
            <a:chExt cx="764875" cy="171450"/>
          </a:xfrm>
        </p:grpSpPr>
        <p:pic>
          <p:nvPicPr>
            <p:cNvPr id="104" name="Google Shape;104;p16"/>
            <p:cNvPicPr preferRelativeResize="0"/>
            <p:nvPr/>
          </p:nvPicPr>
          <p:blipFill rotWithShape="1">
            <a:blip r:embed="rId10">
              <a:alphaModFix/>
            </a:blip>
            <a:srcRect r="15275"/>
            <a:stretch/>
          </p:blipFill>
          <p:spPr>
            <a:xfrm>
              <a:off x="5776675" y="4018650"/>
              <a:ext cx="561575" cy="17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6"/>
            <p:cNvPicPr preferRelativeResize="0"/>
            <p:nvPr/>
          </p:nvPicPr>
          <p:blipFill rotWithShape="1">
            <a:blip r:embed="rId10">
              <a:alphaModFix/>
            </a:blip>
            <a:srcRect r="71531"/>
            <a:stretch/>
          </p:blipFill>
          <p:spPr>
            <a:xfrm>
              <a:off x="5573375" y="4018650"/>
              <a:ext cx="222350" cy="171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86325" y="3451950"/>
            <a:ext cx="3238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1850" y="3447150"/>
            <a:ext cx="36195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10">
            <a:alphaModFix/>
          </a:blip>
          <a:srcRect r="56097"/>
          <a:stretch/>
        </p:blipFill>
        <p:spPr>
          <a:xfrm>
            <a:off x="5967175" y="3604350"/>
            <a:ext cx="34290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5858650" y="3561450"/>
            <a:ext cx="769500" cy="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zh-TW" altLang="zh-TW" dirty="0">
                <a:latin typeface="Comic Sans MS"/>
                <a:ea typeface="Comic Sans MS"/>
                <a:cs typeface="Comic Sans MS"/>
                <a:sym typeface="Comic Sans MS"/>
              </a:rPr>
              <a:t>Experiment-Baseline</a:t>
            </a:r>
            <a:endParaRPr dirty="0"/>
          </a:p>
        </p:txBody>
      </p:sp>
      <p:sp>
        <p:nvSpPr>
          <p:cNvPr id="221" name="Google Shape;221;p25"/>
          <p:cNvSpPr txBox="1"/>
          <p:nvPr/>
        </p:nvSpPr>
        <p:spPr>
          <a:xfrm>
            <a:off x="445600" y="1017450"/>
            <a:ext cx="273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b="1">
                <a:latin typeface="Comic Sans MS"/>
                <a:ea typeface="Comic Sans MS"/>
                <a:cs typeface="Comic Sans MS"/>
                <a:sym typeface="Comic Sans MS"/>
              </a:rPr>
              <a:t>DeepCoNN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300" y="1448550"/>
            <a:ext cx="4056249" cy="3480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5"/>
          <p:cNvCxnSpPr/>
          <p:nvPr/>
        </p:nvCxnSpPr>
        <p:spPr>
          <a:xfrm>
            <a:off x="4625000" y="1656525"/>
            <a:ext cx="363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Google Shape;224;p25"/>
          <p:cNvSpPr txBox="1"/>
          <p:nvPr/>
        </p:nvSpPr>
        <p:spPr>
          <a:xfrm>
            <a:off x="5009550" y="1342450"/>
            <a:ext cx="308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are merged into a single document 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5" name="Google Shape;225;p25"/>
          <p:cNvPicPr preferRelativeResize="0"/>
          <p:nvPr/>
        </p:nvPicPr>
        <p:blipFill rotWithShape="1">
          <a:blip r:embed="rId4">
            <a:alphaModFix/>
          </a:blip>
          <a:srcRect l="14170"/>
          <a:stretch/>
        </p:blipFill>
        <p:spPr>
          <a:xfrm>
            <a:off x="8390841" y="1436250"/>
            <a:ext cx="44147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/>
          <p:nvPr/>
        </p:nvSpPr>
        <p:spPr>
          <a:xfrm>
            <a:off x="5493425" y="1656600"/>
            <a:ext cx="141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word embedding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7" name="Google Shape;22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3425" y="2026050"/>
            <a:ext cx="3338886" cy="25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5"/>
          <p:cNvCxnSpPr>
            <a:endCxn id="227" idx="1"/>
          </p:cNvCxnSpPr>
          <p:nvPr/>
        </p:nvCxnSpPr>
        <p:spPr>
          <a:xfrm>
            <a:off x="4615025" y="214140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25"/>
          <p:cNvCxnSpPr/>
          <p:nvPr/>
        </p:nvCxnSpPr>
        <p:spPr>
          <a:xfrm>
            <a:off x="4615025" y="183495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25"/>
          <p:cNvSpPr txBox="1"/>
          <p:nvPr/>
        </p:nvSpPr>
        <p:spPr>
          <a:xfrm>
            <a:off x="0" y="1656525"/>
            <a:ext cx="143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 Representation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52097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zh-TW" altLang="zh-TW" dirty="0">
                <a:latin typeface="Comic Sans MS"/>
                <a:ea typeface="Comic Sans MS"/>
                <a:cs typeface="Comic Sans MS"/>
                <a:sym typeface="Comic Sans MS"/>
              </a:rPr>
              <a:t>Experiment-Baseline</a:t>
            </a:r>
            <a:endParaRPr dirty="0"/>
          </a:p>
        </p:txBody>
      </p:sp>
      <p:sp>
        <p:nvSpPr>
          <p:cNvPr id="236" name="Google Shape;236;p26"/>
          <p:cNvSpPr txBox="1"/>
          <p:nvPr/>
        </p:nvSpPr>
        <p:spPr>
          <a:xfrm>
            <a:off x="445600" y="1017450"/>
            <a:ext cx="273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b="1">
                <a:latin typeface="Comic Sans MS"/>
                <a:ea typeface="Comic Sans MS"/>
                <a:cs typeface="Comic Sans MS"/>
                <a:sym typeface="Comic Sans MS"/>
              </a:rPr>
              <a:t>DeepCoNN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Google Shape;2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300" y="1448550"/>
            <a:ext cx="4056249" cy="3480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26"/>
          <p:cNvCxnSpPr/>
          <p:nvPr/>
        </p:nvCxnSpPr>
        <p:spPr>
          <a:xfrm>
            <a:off x="4625000" y="1656525"/>
            <a:ext cx="363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9" name="Google Shape;239;p26"/>
          <p:cNvSpPr txBox="1"/>
          <p:nvPr/>
        </p:nvSpPr>
        <p:spPr>
          <a:xfrm>
            <a:off x="5009550" y="1342450"/>
            <a:ext cx="308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are merged into a single document 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0" name="Google Shape;240;p26"/>
          <p:cNvPicPr preferRelativeResize="0"/>
          <p:nvPr/>
        </p:nvPicPr>
        <p:blipFill rotWithShape="1">
          <a:blip r:embed="rId4">
            <a:alphaModFix/>
          </a:blip>
          <a:srcRect l="14170"/>
          <a:stretch/>
        </p:blipFill>
        <p:spPr>
          <a:xfrm>
            <a:off x="8390841" y="1436250"/>
            <a:ext cx="44147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/>
        </p:nvSpPr>
        <p:spPr>
          <a:xfrm>
            <a:off x="5493425" y="1656600"/>
            <a:ext cx="141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word embedding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2" name="Google Shape;2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3425" y="2026050"/>
            <a:ext cx="3338886" cy="25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26"/>
          <p:cNvCxnSpPr>
            <a:endCxn id="242" idx="1"/>
          </p:cNvCxnSpPr>
          <p:nvPr/>
        </p:nvCxnSpPr>
        <p:spPr>
          <a:xfrm>
            <a:off x="4615025" y="214140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Google Shape;244;p26"/>
          <p:cNvCxnSpPr/>
          <p:nvPr/>
        </p:nvCxnSpPr>
        <p:spPr>
          <a:xfrm>
            <a:off x="4615025" y="183495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5" name="Google Shape;245;p26"/>
          <p:cNvSpPr txBox="1"/>
          <p:nvPr/>
        </p:nvSpPr>
        <p:spPr>
          <a:xfrm>
            <a:off x="0" y="2687650"/>
            <a:ext cx="105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convolution 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layer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46" name="Google Shape;246;p26"/>
          <p:cNvCxnSpPr/>
          <p:nvPr/>
        </p:nvCxnSpPr>
        <p:spPr>
          <a:xfrm>
            <a:off x="4632850" y="259625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7" name="Google Shape;24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3800" y="2458438"/>
            <a:ext cx="878400" cy="2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 txBox="1"/>
          <p:nvPr/>
        </p:nvSpPr>
        <p:spPr>
          <a:xfrm>
            <a:off x="5619066" y="2417900"/>
            <a:ext cx="105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filter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75139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zh-TW" altLang="zh-TW" dirty="0">
                <a:latin typeface="Comic Sans MS"/>
                <a:ea typeface="Comic Sans MS"/>
                <a:cs typeface="Comic Sans MS"/>
                <a:sym typeface="Comic Sans MS"/>
              </a:rPr>
              <a:t>Experiment-Baseline</a:t>
            </a:r>
            <a:endParaRPr dirty="0"/>
          </a:p>
        </p:txBody>
      </p:sp>
      <p:sp>
        <p:nvSpPr>
          <p:cNvPr id="254" name="Google Shape;254;p27"/>
          <p:cNvSpPr txBox="1"/>
          <p:nvPr/>
        </p:nvSpPr>
        <p:spPr>
          <a:xfrm>
            <a:off x="445600" y="1017450"/>
            <a:ext cx="273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b="1">
                <a:latin typeface="Comic Sans MS"/>
                <a:ea typeface="Comic Sans MS"/>
                <a:cs typeface="Comic Sans MS"/>
                <a:sym typeface="Comic Sans MS"/>
              </a:rPr>
              <a:t>DeepCoNN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300" y="1448550"/>
            <a:ext cx="4056249" cy="3480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7"/>
          <p:cNvCxnSpPr/>
          <p:nvPr/>
        </p:nvCxnSpPr>
        <p:spPr>
          <a:xfrm>
            <a:off x="4625000" y="1656525"/>
            <a:ext cx="363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7" name="Google Shape;257;p27"/>
          <p:cNvSpPr txBox="1"/>
          <p:nvPr/>
        </p:nvSpPr>
        <p:spPr>
          <a:xfrm>
            <a:off x="5009550" y="1342450"/>
            <a:ext cx="308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are merged into a single document 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8" name="Google Shape;258;p27"/>
          <p:cNvPicPr preferRelativeResize="0"/>
          <p:nvPr/>
        </p:nvPicPr>
        <p:blipFill rotWithShape="1">
          <a:blip r:embed="rId4">
            <a:alphaModFix/>
          </a:blip>
          <a:srcRect l="14170"/>
          <a:stretch/>
        </p:blipFill>
        <p:spPr>
          <a:xfrm>
            <a:off x="8390841" y="1436250"/>
            <a:ext cx="44147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7"/>
          <p:cNvSpPr txBox="1"/>
          <p:nvPr/>
        </p:nvSpPr>
        <p:spPr>
          <a:xfrm>
            <a:off x="5493425" y="1656600"/>
            <a:ext cx="141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word embedding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0" name="Google Shape;2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3425" y="2026050"/>
            <a:ext cx="3338886" cy="25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27"/>
          <p:cNvCxnSpPr>
            <a:endCxn id="260" idx="1"/>
          </p:cNvCxnSpPr>
          <p:nvPr/>
        </p:nvCxnSpPr>
        <p:spPr>
          <a:xfrm>
            <a:off x="4615025" y="214140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2" name="Google Shape;262;p27"/>
          <p:cNvCxnSpPr/>
          <p:nvPr/>
        </p:nvCxnSpPr>
        <p:spPr>
          <a:xfrm>
            <a:off x="4615025" y="183495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3" name="Google Shape;263;p27"/>
          <p:cNvSpPr txBox="1"/>
          <p:nvPr/>
        </p:nvSpPr>
        <p:spPr>
          <a:xfrm>
            <a:off x="2456125" y="3329675"/>
            <a:ext cx="105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 pooling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64" name="Google Shape;264;p27"/>
          <p:cNvCxnSpPr/>
          <p:nvPr/>
        </p:nvCxnSpPr>
        <p:spPr>
          <a:xfrm>
            <a:off x="4632850" y="259625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65" name="Google Shape;26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3800" y="2458438"/>
            <a:ext cx="878400" cy="2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7"/>
          <p:cNvSpPr txBox="1"/>
          <p:nvPr/>
        </p:nvSpPr>
        <p:spPr>
          <a:xfrm>
            <a:off x="5619066" y="2417900"/>
            <a:ext cx="105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filter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08406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zh-TW" altLang="zh-TW" dirty="0">
                <a:latin typeface="Comic Sans MS"/>
                <a:ea typeface="Comic Sans MS"/>
                <a:cs typeface="Comic Sans MS"/>
                <a:sym typeface="Comic Sans MS"/>
              </a:rPr>
              <a:t>Experiment-Baseline</a:t>
            </a:r>
            <a:endParaRPr dirty="0"/>
          </a:p>
        </p:txBody>
      </p:sp>
      <p:sp>
        <p:nvSpPr>
          <p:cNvPr id="272" name="Google Shape;272;p28"/>
          <p:cNvSpPr txBox="1"/>
          <p:nvPr/>
        </p:nvSpPr>
        <p:spPr>
          <a:xfrm>
            <a:off x="445600" y="1017450"/>
            <a:ext cx="273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b="1">
                <a:latin typeface="Comic Sans MS"/>
                <a:ea typeface="Comic Sans MS"/>
                <a:cs typeface="Comic Sans MS"/>
                <a:sym typeface="Comic Sans MS"/>
              </a:rPr>
              <a:t>DeepCoNN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3" name="Google Shape;2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300" y="1448550"/>
            <a:ext cx="4056249" cy="3480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8"/>
          <p:cNvCxnSpPr/>
          <p:nvPr/>
        </p:nvCxnSpPr>
        <p:spPr>
          <a:xfrm>
            <a:off x="4625000" y="1656525"/>
            <a:ext cx="363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5" name="Google Shape;275;p28"/>
          <p:cNvSpPr txBox="1"/>
          <p:nvPr/>
        </p:nvSpPr>
        <p:spPr>
          <a:xfrm>
            <a:off x="5009550" y="1342450"/>
            <a:ext cx="308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are merged into a single document 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6" name="Google Shape;276;p28"/>
          <p:cNvPicPr preferRelativeResize="0"/>
          <p:nvPr/>
        </p:nvPicPr>
        <p:blipFill rotWithShape="1">
          <a:blip r:embed="rId4">
            <a:alphaModFix/>
          </a:blip>
          <a:srcRect l="14170"/>
          <a:stretch/>
        </p:blipFill>
        <p:spPr>
          <a:xfrm>
            <a:off x="8390841" y="1436250"/>
            <a:ext cx="44147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8"/>
          <p:cNvSpPr txBox="1"/>
          <p:nvPr/>
        </p:nvSpPr>
        <p:spPr>
          <a:xfrm>
            <a:off x="5493425" y="1656600"/>
            <a:ext cx="141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word embedding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5">
            <a:alphaModFix/>
          </a:blip>
          <a:srcRect b="20979"/>
          <a:stretch/>
        </p:blipFill>
        <p:spPr>
          <a:xfrm>
            <a:off x="6811525" y="1731150"/>
            <a:ext cx="854250" cy="2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3425" y="2026050"/>
            <a:ext cx="3338886" cy="25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28"/>
          <p:cNvCxnSpPr>
            <a:endCxn id="279" idx="1"/>
          </p:cNvCxnSpPr>
          <p:nvPr/>
        </p:nvCxnSpPr>
        <p:spPr>
          <a:xfrm>
            <a:off x="4615025" y="214140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1" name="Google Shape;281;p28"/>
          <p:cNvCxnSpPr/>
          <p:nvPr/>
        </p:nvCxnSpPr>
        <p:spPr>
          <a:xfrm>
            <a:off x="4615025" y="183495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" name="Google Shape;282;p28"/>
          <p:cNvCxnSpPr/>
          <p:nvPr/>
        </p:nvCxnSpPr>
        <p:spPr>
          <a:xfrm>
            <a:off x="4632850" y="2596250"/>
            <a:ext cx="878400" cy="12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3" name="Google Shape;28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3800" y="2458438"/>
            <a:ext cx="878400" cy="2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8"/>
          <p:cNvSpPr txBox="1"/>
          <p:nvPr/>
        </p:nvSpPr>
        <p:spPr>
          <a:xfrm>
            <a:off x="5619066" y="2417900"/>
            <a:ext cx="105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Comic Sans MS"/>
                <a:ea typeface="Comic Sans MS"/>
                <a:cs typeface="Comic Sans MS"/>
                <a:sym typeface="Comic Sans MS"/>
              </a:rPr>
              <a:t>filter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2203200" y="3874425"/>
            <a:ext cx="186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fully connected layer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0911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Experiment-Baseline</a:t>
            </a:r>
            <a:endParaRPr/>
          </a:p>
        </p:txBody>
      </p:sp>
      <p:pic>
        <p:nvPicPr>
          <p:cNvPr id="723" name="Google Shape;72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725" y="547300"/>
            <a:ext cx="5019176" cy="4393226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59"/>
          <p:cNvSpPr txBox="1"/>
          <p:nvPr/>
        </p:nvSpPr>
        <p:spPr>
          <a:xfrm>
            <a:off x="982500" y="1089675"/>
            <a:ext cx="79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NARRE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5" name="Google Shape;725;p59"/>
          <p:cNvSpPr/>
          <p:nvPr/>
        </p:nvSpPr>
        <p:spPr>
          <a:xfrm>
            <a:off x="4174925" y="3056050"/>
            <a:ext cx="4886100" cy="333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Experiment-Baseline</a:t>
            </a:r>
            <a:endParaRPr/>
          </a:p>
        </p:txBody>
      </p:sp>
      <p:grpSp>
        <p:nvGrpSpPr>
          <p:cNvPr id="731" name="Google Shape;731;p60"/>
          <p:cNvGrpSpPr/>
          <p:nvPr/>
        </p:nvGrpSpPr>
        <p:grpSpPr>
          <a:xfrm>
            <a:off x="663450" y="1051025"/>
            <a:ext cx="7874975" cy="3389977"/>
            <a:chOff x="663441" y="1051052"/>
            <a:chExt cx="7092016" cy="2490433"/>
          </a:xfrm>
        </p:grpSpPr>
        <p:pic>
          <p:nvPicPr>
            <p:cNvPr id="732" name="Google Shape;732;p60"/>
            <p:cNvPicPr preferRelativeResize="0"/>
            <p:nvPr/>
          </p:nvPicPr>
          <p:blipFill rotWithShape="1">
            <a:blip r:embed="rId3">
              <a:alphaModFix/>
            </a:blip>
            <a:srcRect b="60611"/>
            <a:stretch/>
          </p:blipFill>
          <p:spPr>
            <a:xfrm>
              <a:off x="663441" y="1051052"/>
              <a:ext cx="7092016" cy="129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60"/>
            <p:cNvPicPr preferRelativeResize="0"/>
            <p:nvPr/>
          </p:nvPicPr>
          <p:blipFill rotWithShape="1">
            <a:blip r:embed="rId3">
              <a:alphaModFix/>
            </a:blip>
            <a:srcRect t="53466" b="41021"/>
            <a:stretch/>
          </p:blipFill>
          <p:spPr>
            <a:xfrm>
              <a:off x="663450" y="2347860"/>
              <a:ext cx="7092000" cy="181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60"/>
            <p:cNvPicPr preferRelativeResize="0"/>
            <p:nvPr/>
          </p:nvPicPr>
          <p:blipFill rotWithShape="1">
            <a:blip r:embed="rId3">
              <a:alphaModFix/>
            </a:blip>
            <a:srcRect t="69202"/>
            <a:stretch/>
          </p:blipFill>
          <p:spPr>
            <a:xfrm>
              <a:off x="663450" y="2529060"/>
              <a:ext cx="7092000" cy="1012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5" name="Google Shape;735;p60"/>
          <p:cNvSpPr/>
          <p:nvPr/>
        </p:nvSpPr>
        <p:spPr>
          <a:xfrm>
            <a:off x="935175" y="2817325"/>
            <a:ext cx="7498200" cy="455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Experiment-Baseline</a:t>
            </a:r>
            <a:endParaRPr/>
          </a:p>
        </p:txBody>
      </p:sp>
      <p:grpSp>
        <p:nvGrpSpPr>
          <p:cNvPr id="741" name="Google Shape;741;p61"/>
          <p:cNvGrpSpPr/>
          <p:nvPr/>
        </p:nvGrpSpPr>
        <p:grpSpPr>
          <a:xfrm>
            <a:off x="663450" y="1051025"/>
            <a:ext cx="7874975" cy="3389977"/>
            <a:chOff x="663441" y="1051052"/>
            <a:chExt cx="7092016" cy="2490433"/>
          </a:xfrm>
        </p:grpSpPr>
        <p:pic>
          <p:nvPicPr>
            <p:cNvPr id="742" name="Google Shape;742;p61"/>
            <p:cNvPicPr preferRelativeResize="0"/>
            <p:nvPr/>
          </p:nvPicPr>
          <p:blipFill rotWithShape="1">
            <a:blip r:embed="rId3">
              <a:alphaModFix/>
            </a:blip>
            <a:srcRect b="60611"/>
            <a:stretch/>
          </p:blipFill>
          <p:spPr>
            <a:xfrm>
              <a:off x="663441" y="1051052"/>
              <a:ext cx="7092016" cy="1294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61"/>
            <p:cNvPicPr preferRelativeResize="0"/>
            <p:nvPr/>
          </p:nvPicPr>
          <p:blipFill rotWithShape="1">
            <a:blip r:embed="rId3">
              <a:alphaModFix/>
            </a:blip>
            <a:srcRect t="53466" b="41021"/>
            <a:stretch/>
          </p:blipFill>
          <p:spPr>
            <a:xfrm>
              <a:off x="663450" y="2347860"/>
              <a:ext cx="7092000" cy="181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61"/>
            <p:cNvPicPr preferRelativeResize="0"/>
            <p:nvPr/>
          </p:nvPicPr>
          <p:blipFill rotWithShape="1">
            <a:blip r:embed="rId3">
              <a:alphaModFix/>
            </a:blip>
            <a:srcRect t="69202"/>
            <a:stretch/>
          </p:blipFill>
          <p:spPr>
            <a:xfrm>
              <a:off x="663450" y="2529060"/>
              <a:ext cx="7092000" cy="1012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5" name="Google Shape;745;p61"/>
          <p:cNvSpPr/>
          <p:nvPr/>
        </p:nvSpPr>
        <p:spPr>
          <a:xfrm>
            <a:off x="851850" y="3067825"/>
            <a:ext cx="7498200" cy="8565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Experiment - Different Data Sparsity</a:t>
            </a:r>
            <a:endParaRPr/>
          </a:p>
        </p:txBody>
      </p:sp>
      <p:pic>
        <p:nvPicPr>
          <p:cNvPr id="751" name="Google Shape;75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75" y="1543575"/>
            <a:ext cx="8201851" cy="24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Experiment-The Effectiveness of RG</a:t>
            </a:r>
            <a:endParaRPr/>
          </a:p>
        </p:txBody>
      </p:sp>
      <p:pic>
        <p:nvPicPr>
          <p:cNvPr id="757" name="Google Shape;75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075" y="1017438"/>
            <a:ext cx="4705350" cy="9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8" name="Google Shape;758;p63"/>
          <p:cNvGrpSpPr/>
          <p:nvPr/>
        </p:nvGrpSpPr>
        <p:grpSpPr>
          <a:xfrm>
            <a:off x="2736375" y="3372650"/>
            <a:ext cx="6286500" cy="1620550"/>
            <a:chOff x="1759450" y="2981900"/>
            <a:chExt cx="6286500" cy="1620550"/>
          </a:xfrm>
        </p:grpSpPr>
        <p:pic>
          <p:nvPicPr>
            <p:cNvPr id="759" name="Google Shape;759;p63"/>
            <p:cNvPicPr preferRelativeResize="0"/>
            <p:nvPr/>
          </p:nvPicPr>
          <p:blipFill rotWithShape="1">
            <a:blip r:embed="rId4">
              <a:alphaModFix/>
            </a:blip>
            <a:srcRect t="6146" b="59321"/>
            <a:stretch/>
          </p:blipFill>
          <p:spPr>
            <a:xfrm>
              <a:off x="1759450" y="2981900"/>
              <a:ext cx="6286500" cy="749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0" name="Google Shape;760;p63"/>
            <p:cNvPicPr preferRelativeResize="0"/>
            <p:nvPr/>
          </p:nvPicPr>
          <p:blipFill rotWithShape="1">
            <a:blip r:embed="rId4">
              <a:alphaModFix/>
            </a:blip>
            <a:srcRect t="53114" b="6798"/>
            <a:stretch/>
          </p:blipFill>
          <p:spPr>
            <a:xfrm>
              <a:off x="1759450" y="3731850"/>
              <a:ext cx="6286500" cy="87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1" name="Google Shape;76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307000"/>
            <a:ext cx="5558900" cy="1029428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63"/>
          <p:cNvSpPr/>
          <p:nvPr/>
        </p:nvSpPr>
        <p:spPr>
          <a:xfrm>
            <a:off x="2736375" y="4474300"/>
            <a:ext cx="6286500" cy="2148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3" name="Google Shape;763;p63"/>
          <p:cNvPicPr preferRelativeResize="0"/>
          <p:nvPr/>
        </p:nvPicPr>
        <p:blipFill rotWithShape="1">
          <a:blip r:embed="rId6">
            <a:alphaModFix/>
          </a:blip>
          <a:srcRect l="39435" t="17398" r="45546" b="45250"/>
          <a:stretch/>
        </p:blipFill>
        <p:spPr>
          <a:xfrm>
            <a:off x="6671475" y="1017440"/>
            <a:ext cx="1827574" cy="2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63"/>
          <p:cNvSpPr/>
          <p:nvPr/>
        </p:nvSpPr>
        <p:spPr>
          <a:xfrm>
            <a:off x="1309075" y="2333050"/>
            <a:ext cx="2227500" cy="500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3"/>
          <p:cNvSpPr/>
          <p:nvPr/>
        </p:nvSpPr>
        <p:spPr>
          <a:xfrm rot="1783317">
            <a:off x="6984134" y="1748783"/>
            <a:ext cx="1115792" cy="24387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Experiment-The Effectiveness of RG</a:t>
            </a:r>
            <a:endParaRPr/>
          </a:p>
        </p:txBody>
      </p:sp>
      <p:grpSp>
        <p:nvGrpSpPr>
          <p:cNvPr id="771" name="Google Shape;771;p64"/>
          <p:cNvGrpSpPr/>
          <p:nvPr/>
        </p:nvGrpSpPr>
        <p:grpSpPr>
          <a:xfrm>
            <a:off x="2736375" y="3372650"/>
            <a:ext cx="6286500" cy="1620550"/>
            <a:chOff x="1759450" y="2981900"/>
            <a:chExt cx="6286500" cy="1620550"/>
          </a:xfrm>
        </p:grpSpPr>
        <p:pic>
          <p:nvPicPr>
            <p:cNvPr id="772" name="Google Shape;772;p64"/>
            <p:cNvPicPr preferRelativeResize="0"/>
            <p:nvPr/>
          </p:nvPicPr>
          <p:blipFill rotWithShape="1">
            <a:blip r:embed="rId3">
              <a:alphaModFix/>
            </a:blip>
            <a:srcRect t="6146" b="59321"/>
            <a:stretch/>
          </p:blipFill>
          <p:spPr>
            <a:xfrm>
              <a:off x="1759450" y="2981900"/>
              <a:ext cx="6286500" cy="749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64"/>
            <p:cNvPicPr preferRelativeResize="0"/>
            <p:nvPr/>
          </p:nvPicPr>
          <p:blipFill rotWithShape="1">
            <a:blip r:embed="rId3">
              <a:alphaModFix/>
            </a:blip>
            <a:srcRect t="53114" b="6798"/>
            <a:stretch/>
          </p:blipFill>
          <p:spPr>
            <a:xfrm>
              <a:off x="1759450" y="3731850"/>
              <a:ext cx="6286500" cy="87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4" name="Google Shape;77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307000"/>
            <a:ext cx="5558900" cy="1029428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64"/>
          <p:cNvSpPr/>
          <p:nvPr/>
        </p:nvSpPr>
        <p:spPr>
          <a:xfrm>
            <a:off x="2736375" y="4169500"/>
            <a:ext cx="6286500" cy="214800"/>
          </a:xfrm>
          <a:prstGeom prst="rect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6" name="Google Shape;776;p64"/>
          <p:cNvPicPr preferRelativeResize="0"/>
          <p:nvPr/>
        </p:nvPicPr>
        <p:blipFill rotWithShape="1">
          <a:blip r:embed="rId5">
            <a:alphaModFix/>
          </a:blip>
          <a:srcRect l="39435" t="17398" r="45546" b="45250"/>
          <a:stretch/>
        </p:blipFill>
        <p:spPr>
          <a:xfrm>
            <a:off x="6671475" y="1017440"/>
            <a:ext cx="1827574" cy="22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64"/>
          <p:cNvSpPr/>
          <p:nvPr/>
        </p:nvSpPr>
        <p:spPr>
          <a:xfrm>
            <a:off x="3555975" y="2321700"/>
            <a:ext cx="1191900" cy="500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4"/>
          <p:cNvSpPr/>
          <p:nvPr/>
        </p:nvSpPr>
        <p:spPr>
          <a:xfrm rot="1782442">
            <a:off x="7523511" y="1288053"/>
            <a:ext cx="511532" cy="51409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9" name="Google Shape;779;p64"/>
          <p:cNvPicPr preferRelativeResize="0"/>
          <p:nvPr/>
        </p:nvPicPr>
        <p:blipFill rotWithShape="1">
          <a:blip r:embed="rId6">
            <a:alphaModFix/>
          </a:blip>
          <a:srcRect t="8600"/>
          <a:stretch/>
        </p:blipFill>
        <p:spPr>
          <a:xfrm>
            <a:off x="311709" y="1372663"/>
            <a:ext cx="5144241" cy="8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45600" y="1017450"/>
            <a:ext cx="8132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dirty="0">
                <a:latin typeface="Comic Sans MS"/>
                <a:ea typeface="Comic Sans MS"/>
                <a:cs typeface="Comic Sans MS"/>
                <a:sym typeface="Comic Sans MS"/>
              </a:rPr>
              <a:t>Review-based recommendation :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○"/>
            </a:pPr>
            <a:r>
              <a:rPr lang="zh-TW" sz="1600" dirty="0">
                <a:latin typeface="Comic Sans MS"/>
                <a:ea typeface="Comic Sans MS"/>
                <a:cs typeface="Comic Sans MS"/>
                <a:sym typeface="Comic Sans MS"/>
              </a:rPr>
              <a:t>user and item embedding learning </a:t>
            </a:r>
            <a:endParaRPr lang="en-US" altLang="zh-TW"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○"/>
            </a:pPr>
            <a:r>
              <a:rPr lang="zh-TW" sz="1600" dirty="0">
                <a:latin typeface="Comic Sans MS"/>
                <a:ea typeface="Comic Sans MS"/>
                <a:cs typeface="Comic Sans MS"/>
                <a:sym typeface="Comic Sans MS"/>
              </a:rPr>
              <a:t>predict rating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r="6393"/>
          <a:stretch/>
        </p:blipFill>
        <p:spPr>
          <a:xfrm>
            <a:off x="1520425" y="2877000"/>
            <a:ext cx="1061634" cy="6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1638" y="1981725"/>
            <a:ext cx="12192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5">
            <a:alphaModFix/>
          </a:blip>
          <a:srcRect l="5544"/>
          <a:stretch/>
        </p:blipFill>
        <p:spPr>
          <a:xfrm>
            <a:off x="3120175" y="1972200"/>
            <a:ext cx="10616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0175" y="2825025"/>
            <a:ext cx="12001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7">
            <a:alphaModFix/>
          </a:blip>
          <a:srcRect l="4479"/>
          <a:stretch/>
        </p:blipFill>
        <p:spPr>
          <a:xfrm>
            <a:off x="3155950" y="3715950"/>
            <a:ext cx="1219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6800" y="1887450"/>
            <a:ext cx="342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14700" y="1820775"/>
            <a:ext cx="4381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5782450" y="2037450"/>
            <a:ext cx="769500" cy="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76675" y="2118450"/>
            <a:ext cx="7810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86325" y="2461350"/>
            <a:ext cx="3238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14700" y="2277975"/>
            <a:ext cx="43815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5782450" y="2494650"/>
            <a:ext cx="769500" cy="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76675" y="2575650"/>
            <a:ext cx="78105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6800" y="2954250"/>
            <a:ext cx="342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09950" y="2935200"/>
            <a:ext cx="3429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>
            <a:off x="5782450" y="3028050"/>
            <a:ext cx="769500" cy="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17"/>
          <p:cNvGrpSpPr/>
          <p:nvPr/>
        </p:nvGrpSpPr>
        <p:grpSpPr>
          <a:xfrm>
            <a:off x="5756188" y="3128100"/>
            <a:ext cx="764875" cy="171450"/>
            <a:chOff x="5573375" y="4018650"/>
            <a:chExt cx="764875" cy="171450"/>
          </a:xfrm>
        </p:grpSpPr>
        <p:pic>
          <p:nvPicPr>
            <p:cNvPr id="133" name="Google Shape;133;p17"/>
            <p:cNvPicPr preferRelativeResize="0"/>
            <p:nvPr/>
          </p:nvPicPr>
          <p:blipFill rotWithShape="1">
            <a:blip r:embed="rId10">
              <a:alphaModFix/>
            </a:blip>
            <a:srcRect r="15275"/>
            <a:stretch/>
          </p:blipFill>
          <p:spPr>
            <a:xfrm>
              <a:off x="5776675" y="4018650"/>
              <a:ext cx="561575" cy="17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7"/>
            <p:cNvPicPr preferRelativeResize="0"/>
            <p:nvPr/>
          </p:nvPicPr>
          <p:blipFill rotWithShape="1">
            <a:blip r:embed="rId10">
              <a:alphaModFix/>
            </a:blip>
            <a:srcRect r="71531"/>
            <a:stretch/>
          </p:blipFill>
          <p:spPr>
            <a:xfrm>
              <a:off x="5573375" y="4018650"/>
              <a:ext cx="222350" cy="171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5" name="Google Shape;135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86325" y="3451950"/>
            <a:ext cx="3238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1850" y="3447150"/>
            <a:ext cx="36195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10">
            <a:alphaModFix/>
          </a:blip>
          <a:srcRect r="56097"/>
          <a:stretch/>
        </p:blipFill>
        <p:spPr>
          <a:xfrm>
            <a:off x="5967175" y="3604350"/>
            <a:ext cx="34290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5858650" y="3561450"/>
            <a:ext cx="769500" cy="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86325" y="4348650"/>
            <a:ext cx="3238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09925" y="4348650"/>
            <a:ext cx="3429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/>
          <p:nvPr/>
        </p:nvSpPr>
        <p:spPr>
          <a:xfrm>
            <a:off x="5819450" y="4456800"/>
            <a:ext cx="781200" cy="25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5995675" y="4156800"/>
            <a:ext cx="43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1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oogle Shape;78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75" y="1350375"/>
            <a:ext cx="7258050" cy="253365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5" name="Google Shape;785;p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Experiment-The Effectiveness of CL task</a:t>
            </a:r>
            <a:endParaRPr/>
          </a:p>
        </p:txBody>
      </p:sp>
      <p:sp>
        <p:nvSpPr>
          <p:cNvPr id="786" name="Google Shape;786;p65"/>
          <p:cNvSpPr/>
          <p:nvPr/>
        </p:nvSpPr>
        <p:spPr>
          <a:xfrm>
            <a:off x="685000" y="3064200"/>
            <a:ext cx="6974400" cy="6261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5"/>
          <p:cNvSpPr/>
          <p:nvPr/>
        </p:nvSpPr>
        <p:spPr>
          <a:xfrm>
            <a:off x="685000" y="2304150"/>
            <a:ext cx="6974400" cy="267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  <a:endParaRPr/>
          </a:p>
        </p:txBody>
      </p:sp>
      <p:sp>
        <p:nvSpPr>
          <p:cNvPr id="793" name="Google Shape;793;p66"/>
          <p:cNvSpPr txBox="1"/>
          <p:nvPr/>
        </p:nvSpPr>
        <p:spPr>
          <a:xfrm>
            <a:off x="445600" y="1017450"/>
            <a:ext cx="77409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designed a novel Review-aware Graph learning module (RG) to </a:t>
            </a:r>
            <a:r>
              <a:rPr lang="zh-TW" sz="1800" u="sng">
                <a:latin typeface="Comic Sans MS"/>
                <a:ea typeface="Comic Sans MS"/>
                <a:cs typeface="Comic Sans MS"/>
                <a:sym typeface="Comic Sans MS"/>
              </a:rPr>
              <a:t>incorporate review information</a:t>
            </a: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 into user and item embedding learning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reviews were utilized to fine-tune the influences of corresponding neighbors and reviews themselves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two additional CL tasks (i.e., </a:t>
            </a:r>
            <a:r>
              <a:rPr lang="zh-TW" sz="1800" u="sng">
                <a:latin typeface="Comic Sans MS"/>
                <a:ea typeface="Comic Sans MS"/>
                <a:cs typeface="Comic Sans MS"/>
                <a:sym typeface="Comic Sans MS"/>
              </a:rPr>
              <a:t>ED and ND</a:t>
            </a:r>
            <a:r>
              <a:rPr lang="zh-TW" sz="1800">
                <a:latin typeface="Comic Sans MS"/>
                <a:ea typeface="Comic Sans MS"/>
                <a:cs typeface="Comic Sans MS"/>
                <a:sym typeface="Comic Sans MS"/>
              </a:rPr>
              <a:t>) for better node embeddings and interaction modeling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/>
          <p:nvPr/>
        </p:nvSpPr>
        <p:spPr>
          <a:xfrm>
            <a:off x="445600" y="1017450"/>
            <a:ext cx="69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b="1">
                <a:latin typeface="Comic Sans MS"/>
                <a:ea typeface="Comic Sans MS"/>
                <a:cs typeface="Comic Sans MS"/>
                <a:sym typeface="Comic Sans MS"/>
              </a:rPr>
              <a:t>GC-MC:Graph Convolutional Matrix Completion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2" name="Google Shape;2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26" y="1573973"/>
            <a:ext cx="7248249" cy="23501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4;p15">
            <a:extLst>
              <a:ext uri="{FF2B5EF4-FFF2-40B4-BE49-F238E27FC236}">
                <a16:creationId xmlns:a16="http://schemas.microsoft.com/office/drawing/2014/main" id="{46CC3822-8C00-6F48-AAB6-ACDE5335D8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200" y="1543100"/>
            <a:ext cx="5199525" cy="16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175" y="3323500"/>
            <a:ext cx="6848038" cy="16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0"/>
          <p:cNvSpPr/>
          <p:nvPr/>
        </p:nvSpPr>
        <p:spPr>
          <a:xfrm>
            <a:off x="3872750" y="1755275"/>
            <a:ext cx="771000" cy="1473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0"/>
          <p:cNvSpPr/>
          <p:nvPr/>
        </p:nvSpPr>
        <p:spPr>
          <a:xfrm>
            <a:off x="1429300" y="3429625"/>
            <a:ext cx="6848100" cy="1579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2" name="Google Shape;302;p30"/>
          <p:cNvCxnSpPr/>
          <p:nvPr/>
        </p:nvCxnSpPr>
        <p:spPr>
          <a:xfrm flipH="1">
            <a:off x="1429100" y="3227300"/>
            <a:ext cx="2479500" cy="183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0"/>
          <p:cNvCxnSpPr/>
          <p:nvPr/>
        </p:nvCxnSpPr>
        <p:spPr>
          <a:xfrm rot="10800000">
            <a:off x="4643625" y="3228850"/>
            <a:ext cx="3603900" cy="2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" name="Google Shape;304;p30"/>
          <p:cNvSpPr/>
          <p:nvPr/>
        </p:nvSpPr>
        <p:spPr>
          <a:xfrm>
            <a:off x="5719475" y="4589925"/>
            <a:ext cx="591600" cy="23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 txBox="1"/>
          <p:nvPr/>
        </p:nvSpPr>
        <p:spPr>
          <a:xfrm>
            <a:off x="445600" y="1017450"/>
            <a:ext cx="69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b="1">
                <a:latin typeface="Comic Sans MS"/>
                <a:ea typeface="Comic Sans MS"/>
                <a:cs typeface="Comic Sans MS"/>
                <a:sym typeface="Comic Sans MS"/>
              </a:rPr>
              <a:t>GC-MC:Graph Convolutional Matrix Completion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Google Shape;74;p15">
            <a:extLst>
              <a:ext uri="{FF2B5EF4-FFF2-40B4-BE49-F238E27FC236}">
                <a16:creationId xmlns:a16="http://schemas.microsoft.com/office/drawing/2014/main" id="{39C1F6E8-3747-5B45-A8F9-E02586C977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75" y="1647100"/>
            <a:ext cx="6848038" cy="16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1"/>
          <p:cNvSpPr/>
          <p:nvPr/>
        </p:nvSpPr>
        <p:spPr>
          <a:xfrm>
            <a:off x="5719475" y="4589925"/>
            <a:ext cx="591600" cy="23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6250" y="3531499"/>
            <a:ext cx="2067000" cy="70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1"/>
          <p:cNvSpPr/>
          <p:nvPr/>
        </p:nvSpPr>
        <p:spPr>
          <a:xfrm>
            <a:off x="2636250" y="1859425"/>
            <a:ext cx="1377000" cy="1473600"/>
          </a:xfrm>
          <a:prstGeom prst="rect">
            <a:avLst/>
          </a:prstGeom>
          <a:solidFill>
            <a:srgbClr val="EDC50D">
              <a:alpha val="32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1"/>
          <p:cNvSpPr txBox="1"/>
          <p:nvPr/>
        </p:nvSpPr>
        <p:spPr>
          <a:xfrm>
            <a:off x="445600" y="1017450"/>
            <a:ext cx="690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zh-TW" sz="1600" b="1">
                <a:latin typeface="Comic Sans MS"/>
                <a:ea typeface="Comic Sans MS"/>
                <a:cs typeface="Comic Sans MS"/>
                <a:sym typeface="Comic Sans MS"/>
              </a:rPr>
              <a:t>GC-MC:Graph Convolutional Matrix Completion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6" name="Google Shape;31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9740" y="4355100"/>
            <a:ext cx="4481636" cy="70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1"/>
          <p:cNvSpPr/>
          <p:nvPr/>
        </p:nvSpPr>
        <p:spPr>
          <a:xfrm>
            <a:off x="5335400" y="2902688"/>
            <a:ext cx="591600" cy="23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3A62DC89-EDA4-E54A-AFAE-A514149523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Outline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3" name="Google Shape;32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</a:t>
            </a:r>
            <a:r>
              <a:rPr lang="zh-TW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Introduction</a:t>
            </a:r>
            <a:endParaRPr sz="2400">
              <a:solidFill>
                <a:srgbClr val="5E69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E69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 </a:t>
            </a:r>
            <a:r>
              <a:rPr lang="zh-TW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Related  Work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</a:t>
            </a:r>
            <a:r>
              <a:rPr lang="zh-TW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Method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F55E6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 </a:t>
            </a:r>
            <a:r>
              <a:rPr lang="zh-TW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Experiment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● </a:t>
            </a:r>
            <a:r>
              <a:rPr lang="zh-TW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428600" y="3056050"/>
            <a:ext cx="2739600" cy="1890300"/>
          </a:xfrm>
          <a:prstGeom prst="rect">
            <a:avLst/>
          </a:prstGeom>
          <a:solidFill>
            <a:srgbClr val="FFFFFF">
              <a:alpha val="39880"/>
            </a:srgbClr>
          </a:solidFill>
          <a:ln>
            <a:noFill/>
          </a:ln>
          <a:effectLst>
            <a:outerShdw blurRad="57150" dist="9525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428600" y="1152475"/>
            <a:ext cx="2739600" cy="1202100"/>
          </a:xfrm>
          <a:prstGeom prst="rect">
            <a:avLst/>
          </a:prstGeom>
          <a:solidFill>
            <a:srgbClr val="FFFFFF">
              <a:alpha val="39880"/>
            </a:srgbClr>
          </a:solidFill>
          <a:ln>
            <a:noFill/>
          </a:ln>
          <a:effectLst>
            <a:outerShdw blurRad="57150" dist="9525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724</Words>
  <Application>Microsoft Macintosh PowerPoint</Application>
  <PresentationFormat>如螢幕大小 (16:9)</PresentationFormat>
  <Paragraphs>252</Paragraphs>
  <Slides>51</Slides>
  <Notes>51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6" baseType="lpstr">
      <vt:lpstr>Lato</vt:lpstr>
      <vt:lpstr>Comic Sans MS</vt:lpstr>
      <vt:lpstr>Arial</vt:lpstr>
      <vt:lpstr>Playfair Display</vt:lpstr>
      <vt:lpstr>Coral</vt:lpstr>
      <vt:lpstr>A Review-aware Graph  Contrastive Learning Framework for Recommendation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Outline</vt:lpstr>
      <vt:lpstr>framework</vt:lpstr>
      <vt:lpstr>Edge-featured Graph Construction</vt:lpstr>
      <vt:lpstr>Edge-featured Graph Construction</vt:lpstr>
      <vt:lpstr>Edge-featured Graph Construction</vt:lpstr>
      <vt:lpstr>Edge-featured Graph Construction</vt:lpstr>
      <vt:lpstr>2.1 Review-Aware Message Passing</vt:lpstr>
      <vt:lpstr>2.1 Review-Aware Message Passing</vt:lpstr>
      <vt:lpstr>2.1 Review-Aware Message Passing</vt:lpstr>
      <vt:lpstr>2.1 Review-Aware Message Passing</vt:lpstr>
      <vt:lpstr>2.2 Message Aggregation</vt:lpstr>
      <vt:lpstr>2.2 Message Aggregation</vt:lpstr>
      <vt:lpstr>2.3 Interaction Modeling</vt:lpstr>
      <vt:lpstr>2.3 Interaction Modeling</vt:lpstr>
      <vt:lpstr>2.3 Interaction Modeling</vt:lpstr>
      <vt:lpstr>2.4 Contrastive Learning</vt:lpstr>
      <vt:lpstr>2.4 Contrastive Learning</vt:lpstr>
      <vt:lpstr>2.4 Contrastive Learning Module</vt:lpstr>
      <vt:lpstr>2.4 Contrastive Learning Module</vt:lpstr>
      <vt:lpstr>2.4 Contrastive Learning Module</vt:lpstr>
      <vt:lpstr>2.4 Contrastive Learning Module</vt:lpstr>
      <vt:lpstr>2.4 Contrastive Learning Module</vt:lpstr>
      <vt:lpstr>2.4 Contrastive Learning Module</vt:lpstr>
      <vt:lpstr>2.4 Contrastive Learning Module</vt:lpstr>
      <vt:lpstr>2.4 Contrastive Learning Module</vt:lpstr>
      <vt:lpstr>2.5 Model Optimization</vt:lpstr>
      <vt:lpstr>Outline</vt:lpstr>
      <vt:lpstr>Datasets</vt:lpstr>
      <vt:lpstr>Experiment-Baseline</vt:lpstr>
      <vt:lpstr>Experiment-Baseline</vt:lpstr>
      <vt:lpstr>Experiment-Baseline</vt:lpstr>
      <vt:lpstr>Experiment-Baseline</vt:lpstr>
      <vt:lpstr>Experiment-Baseline</vt:lpstr>
      <vt:lpstr>Experiment-Baseline</vt:lpstr>
      <vt:lpstr>Experiment-Baseline</vt:lpstr>
      <vt:lpstr>Experiment-Baseline</vt:lpstr>
      <vt:lpstr>Experiment-Baseline</vt:lpstr>
      <vt:lpstr>Experiment-Baseline</vt:lpstr>
      <vt:lpstr>Experiment - Different Data Sparsity</vt:lpstr>
      <vt:lpstr>Experiment-The Effectiveness of RG</vt:lpstr>
      <vt:lpstr>Experiment-The Effectiveness of RG</vt:lpstr>
      <vt:lpstr>Experiment-The Effectiveness of CL task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Review-aware Graph  Contrastive Learning Framework for Recommendation</dc:title>
  <cp:lastModifiedBy>Microsoft Office User</cp:lastModifiedBy>
  <cp:revision>4</cp:revision>
  <dcterms:modified xsi:type="dcterms:W3CDTF">2022-09-23T04:54:04Z</dcterms:modified>
</cp:coreProperties>
</file>